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 id="2147483745" r:id="rId2"/>
  </p:sldMasterIdLst>
  <p:notesMasterIdLst>
    <p:notesMasterId r:id="rId23"/>
  </p:notesMasterIdLst>
  <p:handoutMasterIdLst>
    <p:handoutMasterId r:id="rId24"/>
  </p:handoutMasterIdLst>
  <p:sldIdLst>
    <p:sldId id="484" r:id="rId3"/>
    <p:sldId id="284" r:id="rId4"/>
    <p:sldId id="533" r:id="rId5"/>
    <p:sldId id="288" r:id="rId6"/>
    <p:sldId id="534" r:id="rId7"/>
    <p:sldId id="557" r:id="rId8"/>
    <p:sldId id="558" r:id="rId9"/>
    <p:sldId id="537" r:id="rId10"/>
    <p:sldId id="550" r:id="rId11"/>
    <p:sldId id="562" r:id="rId12"/>
    <p:sldId id="541" r:id="rId13"/>
    <p:sldId id="539" r:id="rId14"/>
    <p:sldId id="563" r:id="rId15"/>
    <p:sldId id="554" r:id="rId16"/>
    <p:sldId id="535" r:id="rId17"/>
    <p:sldId id="546" r:id="rId18"/>
    <p:sldId id="545" r:id="rId19"/>
    <p:sldId id="547" r:id="rId20"/>
    <p:sldId id="548" r:id="rId21"/>
    <p:sldId id="549" r:id="rId22"/>
  </p:sldIdLst>
  <p:sldSz cx="9144000" cy="6858000" type="screen4x3"/>
  <p:notesSz cx="6797675" cy="9928225"/>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20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20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Arial" charset="0"/>
      </a:defRPr>
    </a:lvl5pPr>
    <a:lvl6pPr marL="2286000" algn="l" defTabSz="457200" rtl="0" eaLnBrk="1" latinLnBrk="0" hangingPunct="1">
      <a:defRPr sz="2000" kern="1200">
        <a:solidFill>
          <a:schemeClr val="tx1"/>
        </a:solidFill>
        <a:latin typeface="Arial" charset="0"/>
        <a:ea typeface="ＭＳ Ｐゴシック" charset="0"/>
        <a:cs typeface="Arial" charset="0"/>
      </a:defRPr>
    </a:lvl6pPr>
    <a:lvl7pPr marL="2743200" algn="l" defTabSz="457200" rtl="0" eaLnBrk="1" latinLnBrk="0" hangingPunct="1">
      <a:defRPr sz="2000" kern="1200">
        <a:solidFill>
          <a:schemeClr val="tx1"/>
        </a:solidFill>
        <a:latin typeface="Arial" charset="0"/>
        <a:ea typeface="ＭＳ Ｐゴシック" charset="0"/>
        <a:cs typeface="Arial" charset="0"/>
      </a:defRPr>
    </a:lvl7pPr>
    <a:lvl8pPr marL="3200400" algn="l" defTabSz="457200" rtl="0" eaLnBrk="1" latinLnBrk="0" hangingPunct="1">
      <a:defRPr sz="2000" kern="1200">
        <a:solidFill>
          <a:schemeClr val="tx1"/>
        </a:solidFill>
        <a:latin typeface="Arial" charset="0"/>
        <a:ea typeface="ＭＳ Ｐゴシック" charset="0"/>
        <a:cs typeface="Arial" charset="0"/>
      </a:defRPr>
    </a:lvl8pPr>
    <a:lvl9pPr marL="3657600" algn="l" defTabSz="457200" rtl="0" eaLnBrk="1" latinLnBrk="0" hangingPunct="1">
      <a:defRPr sz="2000"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005696"/>
    <a:srgbClr val="990000"/>
    <a:srgbClr val="CDD8E5"/>
    <a:srgbClr val="00C005"/>
    <a:srgbClr val="FFFF00"/>
    <a:srgbClr val="FFB7B7"/>
    <a:srgbClr val="9FB5CD"/>
    <a:srgbClr val="FFFFFF"/>
    <a:srgbClr val="FEA501"/>
    <a:srgbClr val="EAEAE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84291" autoAdjust="0"/>
  </p:normalViewPr>
  <p:slideViewPr>
    <p:cSldViewPr snapToGrid="0">
      <p:cViewPr varScale="1">
        <p:scale>
          <a:sx n="76" d="100"/>
          <a:sy n="76" d="100"/>
        </p:scale>
        <p:origin x="-1758" y="-102"/>
      </p:cViewPr>
      <p:guideLst>
        <p:guide orient="horz" pos="2160"/>
        <p:guide pos="2880"/>
      </p:guideLst>
    </p:cSldViewPr>
  </p:slideViewPr>
  <p:outlineViewPr>
    <p:cViewPr>
      <p:scale>
        <a:sx n="33" d="100"/>
        <a:sy n="33" d="100"/>
      </p:scale>
      <p:origin x="0" y="74652"/>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0" d="100"/>
          <a:sy n="70" d="100"/>
        </p:scale>
        <p:origin x="-1950" y="-90"/>
      </p:cViewPr>
      <p:guideLst>
        <p:guide orient="horz" pos="3127"/>
        <p:guide pos="2142"/>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_rels/viewProps.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1026"/>
          <p:cNvSpPr>
            <a:spLocks noGrp="1" noChangeArrowheads="1"/>
          </p:cNvSpPr>
          <p:nvPr>
            <p:ph type="hdr" sz="quarter"/>
          </p:nvPr>
        </p:nvSpPr>
        <p:spPr bwMode="auto">
          <a:xfrm>
            <a:off x="1" y="0"/>
            <a:ext cx="2946145"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defRPr sz="1200">
                <a:ea typeface="+mn-ea"/>
                <a:cs typeface="+mn-cs"/>
              </a:defRPr>
            </a:lvl1pPr>
          </a:lstStyle>
          <a:p>
            <a:pPr>
              <a:defRPr/>
            </a:pPr>
            <a:endParaRPr lang="en-US"/>
          </a:p>
        </p:txBody>
      </p:sp>
      <p:sp>
        <p:nvSpPr>
          <p:cNvPr id="81923" name="Rectangle 1027"/>
          <p:cNvSpPr>
            <a:spLocks noGrp="1" noChangeArrowheads="1"/>
          </p:cNvSpPr>
          <p:nvPr>
            <p:ph type="dt" sz="quarter" idx="1"/>
          </p:nvPr>
        </p:nvSpPr>
        <p:spPr bwMode="auto">
          <a:xfrm>
            <a:off x="3849911" y="0"/>
            <a:ext cx="2946144"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lgn="r">
              <a:defRPr sz="1200">
                <a:ea typeface="+mn-ea"/>
                <a:cs typeface="+mn-cs"/>
              </a:defRPr>
            </a:lvl1pPr>
          </a:lstStyle>
          <a:p>
            <a:pPr>
              <a:defRPr/>
            </a:pPr>
            <a:endParaRPr lang="en-US"/>
          </a:p>
        </p:txBody>
      </p:sp>
      <p:sp>
        <p:nvSpPr>
          <p:cNvPr id="81924" name="Rectangle 1028"/>
          <p:cNvSpPr>
            <a:spLocks noGrp="1" noChangeArrowheads="1"/>
          </p:cNvSpPr>
          <p:nvPr>
            <p:ph type="ftr" sz="quarter" idx="2"/>
          </p:nvPr>
        </p:nvSpPr>
        <p:spPr bwMode="auto">
          <a:xfrm>
            <a:off x="1" y="9430223"/>
            <a:ext cx="2946145"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defRPr sz="1200">
                <a:ea typeface="+mn-ea"/>
                <a:cs typeface="+mn-cs"/>
              </a:defRPr>
            </a:lvl1pPr>
          </a:lstStyle>
          <a:p>
            <a:pPr>
              <a:defRPr/>
            </a:pPr>
            <a:endParaRPr lang="en-US"/>
          </a:p>
        </p:txBody>
      </p:sp>
      <p:sp>
        <p:nvSpPr>
          <p:cNvPr id="81925" name="Rectangle 1029"/>
          <p:cNvSpPr>
            <a:spLocks noGrp="1" noChangeArrowheads="1"/>
          </p:cNvSpPr>
          <p:nvPr>
            <p:ph type="sldNum" sz="quarter" idx="3"/>
          </p:nvPr>
        </p:nvSpPr>
        <p:spPr bwMode="auto">
          <a:xfrm>
            <a:off x="3849911" y="9430223"/>
            <a:ext cx="2946144"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lgn="r">
              <a:defRPr sz="1200"/>
            </a:lvl1pPr>
          </a:lstStyle>
          <a:p>
            <a:fld id="{ED592492-A561-CA4B-9BC8-43DCBD6D63AC}" type="slidenum">
              <a:rPr lang="en-US"/>
              <a:pPr/>
              <a:t>‹N°›</a:t>
            </a:fld>
            <a:endParaRPr lang="en-US"/>
          </a:p>
        </p:txBody>
      </p:sp>
    </p:spTree>
    <p:extLst>
      <p:ext uri="{BB962C8B-B14F-4D97-AF65-F5344CB8AC3E}">
        <p14:creationId xmlns:p14="http://schemas.microsoft.com/office/powerpoint/2010/main" xmlns="" val="4048505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2946145"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defRPr sz="1200">
                <a:ea typeface="+mn-ea"/>
                <a:cs typeface="+mn-cs"/>
              </a:defRPr>
            </a:lvl1pPr>
          </a:lstStyle>
          <a:p>
            <a:pPr>
              <a:defRPr/>
            </a:pPr>
            <a:endParaRPr lang="de-DE"/>
          </a:p>
        </p:txBody>
      </p:sp>
      <p:sp>
        <p:nvSpPr>
          <p:cNvPr id="8195" name="Rectangle 3"/>
          <p:cNvSpPr>
            <a:spLocks noGrp="1" noChangeArrowheads="1"/>
          </p:cNvSpPr>
          <p:nvPr>
            <p:ph type="dt" idx="1"/>
          </p:nvPr>
        </p:nvSpPr>
        <p:spPr bwMode="auto">
          <a:xfrm>
            <a:off x="3849911" y="0"/>
            <a:ext cx="2946144"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lgn="r">
              <a:defRPr sz="1200">
                <a:ea typeface="+mn-ea"/>
                <a:cs typeface="+mn-cs"/>
              </a:defRPr>
            </a:lvl1pPr>
          </a:lstStyle>
          <a:p>
            <a:pPr>
              <a:defRPr/>
            </a:pPr>
            <a:endParaRPr lang="de-DE"/>
          </a:p>
        </p:txBody>
      </p:sp>
      <p:sp>
        <p:nvSpPr>
          <p:cNvPr id="49156"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7" name="Rectangle 5"/>
          <p:cNvSpPr>
            <a:spLocks noGrp="1" noChangeArrowheads="1"/>
          </p:cNvSpPr>
          <p:nvPr>
            <p:ph type="body" sz="quarter" idx="3"/>
          </p:nvPr>
        </p:nvSpPr>
        <p:spPr bwMode="auto">
          <a:xfrm>
            <a:off x="680254" y="4715907"/>
            <a:ext cx="5437168" cy="446770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8198" name="Rectangle 6"/>
          <p:cNvSpPr>
            <a:spLocks noGrp="1" noChangeArrowheads="1"/>
          </p:cNvSpPr>
          <p:nvPr>
            <p:ph type="ftr" sz="quarter" idx="4"/>
          </p:nvPr>
        </p:nvSpPr>
        <p:spPr bwMode="auto">
          <a:xfrm>
            <a:off x="1" y="9430223"/>
            <a:ext cx="2946145"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defRPr sz="1200">
                <a:ea typeface="+mn-ea"/>
                <a:cs typeface="+mn-cs"/>
              </a:defRPr>
            </a:lvl1pPr>
          </a:lstStyle>
          <a:p>
            <a:pPr>
              <a:defRPr/>
            </a:pPr>
            <a:endParaRPr lang="de-DE"/>
          </a:p>
        </p:txBody>
      </p:sp>
      <p:sp>
        <p:nvSpPr>
          <p:cNvPr id="8199" name="Rectangle 7"/>
          <p:cNvSpPr>
            <a:spLocks noGrp="1" noChangeArrowheads="1"/>
          </p:cNvSpPr>
          <p:nvPr>
            <p:ph type="sldNum" sz="quarter" idx="5"/>
          </p:nvPr>
        </p:nvSpPr>
        <p:spPr bwMode="auto">
          <a:xfrm>
            <a:off x="3849911" y="9430223"/>
            <a:ext cx="2946144"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lgn="r">
              <a:defRPr sz="1200"/>
            </a:lvl1pPr>
          </a:lstStyle>
          <a:p>
            <a:fld id="{187A0291-C69D-8B46-8086-5509DFD799B1}" type="slidenum">
              <a:rPr lang="de-DE"/>
              <a:pPr/>
              <a:t>‹N°›</a:t>
            </a:fld>
            <a:endParaRPr lang="de-DE"/>
          </a:p>
        </p:txBody>
      </p:sp>
    </p:spTree>
    <p:extLst>
      <p:ext uri="{BB962C8B-B14F-4D97-AF65-F5344CB8AC3E}">
        <p14:creationId xmlns:p14="http://schemas.microsoft.com/office/powerpoint/2010/main" xmlns="" val="14992019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C8A0044B-9621-D442-9C88-6ED8B240719D}" type="slidenum">
              <a:rPr lang="de-DE" sz="1200"/>
              <a:pPr eaLnBrk="1" hangingPunct="1"/>
              <a:t>1</a:t>
            </a:fld>
            <a:endParaRPr lang="de-DE" sz="1200" dirty="0"/>
          </a:p>
        </p:txBody>
      </p:sp>
      <p:sp>
        <p:nvSpPr>
          <p:cNvPr id="50179" name="Rectangle 7"/>
          <p:cNvSpPr txBox="1">
            <a:spLocks noGrp="1" noChangeArrowheads="1"/>
          </p:cNvSpPr>
          <p:nvPr/>
        </p:nvSpPr>
        <p:spPr bwMode="auto">
          <a:xfrm>
            <a:off x="3853150" y="9434996"/>
            <a:ext cx="2944525" cy="493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5715" tIns="47862" rIns="95715" bIns="47862" anchor="b"/>
          <a:lstStyle>
            <a:lvl1pPr defTabSz="947738" eaLnBrk="0" hangingPunct="0">
              <a:defRPr sz="2000">
                <a:solidFill>
                  <a:schemeClr val="tx1"/>
                </a:solidFill>
                <a:latin typeface="Arial" charset="0"/>
                <a:ea typeface="ＭＳ Ｐゴシック" charset="0"/>
                <a:cs typeface="Arial" charset="0"/>
              </a:defRPr>
            </a:lvl1pPr>
            <a:lvl2pPr marL="742950" indent="-285750" defTabSz="947738" eaLnBrk="0" hangingPunct="0">
              <a:defRPr sz="2000">
                <a:solidFill>
                  <a:schemeClr val="tx1"/>
                </a:solidFill>
                <a:latin typeface="Arial" charset="0"/>
                <a:ea typeface="Arial" charset="0"/>
                <a:cs typeface="Arial" charset="0"/>
              </a:defRPr>
            </a:lvl2pPr>
            <a:lvl3pPr marL="1143000" indent="-228600" defTabSz="947738" eaLnBrk="0" hangingPunct="0">
              <a:defRPr sz="2000">
                <a:solidFill>
                  <a:schemeClr val="tx1"/>
                </a:solidFill>
                <a:latin typeface="Arial" charset="0"/>
                <a:ea typeface="Arial" charset="0"/>
                <a:cs typeface="Arial" charset="0"/>
              </a:defRPr>
            </a:lvl3pPr>
            <a:lvl4pPr marL="1600200" indent="-228600" defTabSz="947738" eaLnBrk="0" hangingPunct="0">
              <a:defRPr sz="2000">
                <a:solidFill>
                  <a:schemeClr val="tx1"/>
                </a:solidFill>
                <a:latin typeface="Arial" charset="0"/>
                <a:ea typeface="Arial" charset="0"/>
                <a:cs typeface="Arial" charset="0"/>
              </a:defRPr>
            </a:lvl4pPr>
            <a:lvl5pPr marL="2057400" indent="-228600" defTabSz="947738" eaLnBrk="0" hangingPunct="0">
              <a:defRPr sz="2000">
                <a:solidFill>
                  <a:schemeClr val="tx1"/>
                </a:solidFill>
                <a:latin typeface="Arial" charset="0"/>
                <a:ea typeface="Arial" charset="0"/>
                <a:cs typeface="Arial" charset="0"/>
              </a:defRPr>
            </a:lvl5pPr>
            <a:lvl6pPr marL="2514600" indent="-228600" defTabSz="947738"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defTabSz="947738"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defTabSz="947738"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defTabSz="947738" eaLnBrk="0" fontAlgn="base" hangingPunct="0">
              <a:spcBef>
                <a:spcPct val="0"/>
              </a:spcBef>
              <a:spcAft>
                <a:spcPct val="0"/>
              </a:spcAft>
              <a:defRPr sz="2000">
                <a:solidFill>
                  <a:schemeClr val="tx1"/>
                </a:solidFill>
                <a:latin typeface="Arial" charset="0"/>
                <a:ea typeface="Arial" charset="0"/>
                <a:cs typeface="Arial" charset="0"/>
              </a:defRPr>
            </a:lvl9pPr>
          </a:lstStyle>
          <a:p>
            <a:pPr algn="r" eaLnBrk="1" hangingPunct="1"/>
            <a:fld id="{2A8D0DA8-2A05-DC43-8D66-A7511AEB48C0}" type="slidenum">
              <a:rPr lang="en-GB" sz="1300"/>
              <a:pPr algn="r" eaLnBrk="1" hangingPunct="1"/>
              <a:t>1</a:t>
            </a:fld>
            <a:endParaRPr lang="en-GB" sz="1300" dirty="0"/>
          </a:p>
        </p:txBody>
      </p:sp>
      <p:sp>
        <p:nvSpPr>
          <p:cNvPr id="50180" name="Rectangle 2"/>
          <p:cNvSpPr>
            <a:spLocks noGrp="1" noRot="1" noChangeAspect="1" noChangeArrowheads="1" noTextEdit="1"/>
          </p:cNvSpPr>
          <p:nvPr>
            <p:ph type="sldImg"/>
          </p:nvPr>
        </p:nvSpPr>
        <p:spPr>
          <a:xfrm>
            <a:off x="915988" y="744538"/>
            <a:ext cx="4967287" cy="3724275"/>
          </a:xfrm>
          <a:ln/>
        </p:spPr>
      </p:sp>
      <p:sp>
        <p:nvSpPr>
          <p:cNvPr id="50181" name="Rectangle 3"/>
          <p:cNvSpPr>
            <a:spLocks noGrp="1" noChangeArrowheads="1"/>
          </p:cNvSpPr>
          <p:nvPr>
            <p:ph type="body" idx="1"/>
          </p:nvPr>
        </p:nvSpPr>
        <p:spPr>
          <a:xfrm>
            <a:off x="907005" y="4715907"/>
            <a:ext cx="4983666" cy="446770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5715" tIns="47862" rIns="95715" bIns="47862"/>
          <a:lstStyle/>
          <a:p>
            <a:pPr eaLnBrk="1" hangingPunct="1"/>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FCF8E7E5-1230-9148-8DB2-61F287C6ACD1}" type="slidenum">
              <a:rPr lang="de-DE" sz="1200"/>
              <a:pPr eaLnBrk="1" hangingPunct="1"/>
              <a:t>2</a:t>
            </a:fld>
            <a:endParaRPr lang="de-DE" sz="1200" dirty="0"/>
          </a:p>
        </p:txBody>
      </p:sp>
      <p:sp>
        <p:nvSpPr>
          <p:cNvPr id="51203" name="Rectangle 2"/>
          <p:cNvSpPr>
            <a:spLocks noGrp="1" noRot="1" noChangeAspect="1" noChangeArrowheads="1" noTextEdit="1"/>
          </p:cNvSpPr>
          <p:nvPr>
            <p:ph type="sldImg"/>
          </p:nvPr>
        </p:nvSpPr>
        <p:spPr>
          <a:xfrm>
            <a:off x="915988" y="744538"/>
            <a:ext cx="4967287" cy="3724275"/>
          </a:xfrm>
          <a:ln/>
        </p:spPr>
      </p:sp>
      <p:sp>
        <p:nvSpPr>
          <p:cNvPr id="51204" name="Rectangle 3"/>
          <p:cNvSpPr>
            <a:spLocks noGrp="1" noChangeArrowheads="1"/>
          </p:cNvSpPr>
          <p:nvPr>
            <p:ph type="body" idx="1"/>
          </p:nvPr>
        </p:nvSpPr>
        <p:spPr>
          <a:xfrm>
            <a:off x="907005" y="4715907"/>
            <a:ext cx="4983666" cy="446770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noProof="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638FD180-41FF-5941-A279-04A29BBA3DA3}" type="slidenum">
              <a:rPr lang="de-DE" sz="1200"/>
              <a:pPr eaLnBrk="1" hangingPunct="1"/>
              <a:t>4</a:t>
            </a:fld>
            <a:endParaRPr lang="de-DE" sz="1200" dirty="0"/>
          </a:p>
        </p:txBody>
      </p:sp>
      <p:sp>
        <p:nvSpPr>
          <p:cNvPr id="52227" name="Rectangle 2"/>
          <p:cNvSpPr>
            <a:spLocks noGrp="1" noRot="1" noChangeAspect="1" noChangeArrowheads="1" noTextEdit="1"/>
          </p:cNvSpPr>
          <p:nvPr>
            <p:ph type="sldImg"/>
          </p:nvPr>
        </p:nvSpPr>
        <p:spPr>
          <a:xfrm>
            <a:off x="915988" y="744538"/>
            <a:ext cx="4967287" cy="3724275"/>
          </a:xfrm>
          <a:ln/>
        </p:spPr>
      </p:sp>
      <p:sp>
        <p:nvSpPr>
          <p:cNvPr id="52228" name="Rectangle 3"/>
          <p:cNvSpPr>
            <a:spLocks noGrp="1" noChangeArrowheads="1"/>
          </p:cNvSpPr>
          <p:nvPr>
            <p:ph type="body" idx="1"/>
          </p:nvPr>
        </p:nvSpPr>
        <p:spPr>
          <a:xfrm>
            <a:off x="907005" y="4715907"/>
            <a:ext cx="4983666" cy="446770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noProof="1"/>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809530" y="3882000"/>
            <a:ext cx="7200000" cy="1912218"/>
          </a:xfrm>
        </p:spPr>
        <p:txBody>
          <a:bodyPr anchor="t"/>
          <a:lstStyle>
            <a:lvl1pPr algn="r">
              <a:lnSpc>
                <a:spcPct val="110000"/>
              </a:lnSpc>
              <a:defRPr sz="3200">
                <a:solidFill>
                  <a:schemeClr val="tx1"/>
                </a:solidFill>
              </a:defRPr>
            </a:lvl1pPr>
          </a:lstStyle>
          <a:p>
            <a:r>
              <a:rPr lang="fr-FR" dirty="0" smtClean="0"/>
              <a:t>Cliquez pour modifier le style du titre</a:t>
            </a:r>
            <a:endParaRPr lang="de-DE" dirty="0"/>
          </a:p>
        </p:txBody>
      </p:sp>
      <p:sp>
        <p:nvSpPr>
          <p:cNvPr id="111630" name="Rectangle 12"/>
          <p:cNvSpPr>
            <a:spLocks noGrp="1" noChangeArrowheads="1"/>
          </p:cNvSpPr>
          <p:nvPr>
            <p:ph type="subTitle" idx="1"/>
          </p:nvPr>
        </p:nvSpPr>
        <p:spPr bwMode="gray">
          <a:xfrm>
            <a:off x="1809530" y="5829300"/>
            <a:ext cx="7200000" cy="497541"/>
          </a:xfrm>
        </p:spPr>
        <p:txBody>
          <a:bodyPr tIns="45720" bIns="45720"/>
          <a:lstStyle>
            <a:lvl1pPr marL="0" indent="0" algn="r">
              <a:buFontTx/>
              <a:buNone/>
              <a:defRPr sz="2400" cap="small" baseline="0"/>
            </a:lvl1pPr>
          </a:lstStyle>
          <a:p>
            <a:r>
              <a:rPr lang="fr-FR" dirty="0" smtClean="0"/>
              <a:t>Cliquez pour modifier le style des sous-titres du masque</a:t>
            </a:r>
            <a:endParaRPr lang="de-DE" dirty="0"/>
          </a:p>
        </p:txBody>
      </p:sp>
      <p:sp>
        <p:nvSpPr>
          <p:cNvPr id="9" name="Espace réservé du contenu 8"/>
          <p:cNvSpPr>
            <a:spLocks noGrp="1"/>
          </p:cNvSpPr>
          <p:nvPr>
            <p:ph sz="quarter" idx="11"/>
          </p:nvPr>
        </p:nvSpPr>
        <p:spPr>
          <a:xfrm>
            <a:off x="1815353" y="6373440"/>
            <a:ext cx="7194177" cy="484560"/>
          </a:xfrm>
        </p:spPr>
        <p:txBody>
          <a:bodyPr/>
          <a:lstStyle>
            <a:lvl1pPr algn="r">
              <a:buFontTx/>
              <a:buNone/>
              <a:defRPr sz="2400" i="1" baseline="0"/>
            </a:lvl1pPr>
            <a:lvl2pPr algn="r">
              <a:buFontTx/>
              <a:buNone/>
              <a:defRPr sz="2400"/>
            </a:lvl2pPr>
            <a:lvl3pPr algn="r">
              <a:buFontTx/>
              <a:buNone/>
              <a:defRPr sz="2400"/>
            </a:lvl3pPr>
            <a:lvl4pPr algn="r">
              <a:buFontTx/>
              <a:buNone/>
              <a:defRPr sz="2400"/>
            </a:lvl4pPr>
            <a:lvl5pPr algn="r">
              <a:buFontTx/>
              <a:buNone/>
              <a:defRPr sz="2400"/>
            </a:lvl5pPr>
          </a:lstStyle>
          <a:p>
            <a:pPr lvl="0"/>
            <a:r>
              <a:rPr lang="fr-FR" dirty="0" smtClean="0"/>
              <a:t>Cliquez pour modifier les styles du texte du masque</a:t>
            </a:r>
          </a:p>
        </p:txBody>
      </p:sp>
    </p:spTree>
    <p:extLst>
      <p:ext uri="{BB962C8B-B14F-4D97-AF65-F5344CB8AC3E}">
        <p14:creationId xmlns:p14="http://schemas.microsoft.com/office/powerpoint/2010/main" xmlns="" val="1735077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759398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762436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84502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993266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1313" y="252413"/>
            <a:ext cx="2128837" cy="55499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300038" y="252413"/>
            <a:ext cx="6238875" cy="55499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813134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809530" y="3882000"/>
            <a:ext cx="7200000" cy="1912218"/>
          </a:xfrm>
        </p:spPr>
        <p:txBody>
          <a:bodyPr anchor="t"/>
          <a:lstStyle>
            <a:lvl1pPr algn="r">
              <a:lnSpc>
                <a:spcPct val="110000"/>
              </a:lnSpc>
              <a:defRPr sz="3200">
                <a:solidFill>
                  <a:schemeClr val="tx1"/>
                </a:solidFill>
              </a:defRPr>
            </a:lvl1pPr>
          </a:lstStyle>
          <a:p>
            <a:r>
              <a:rPr lang="fr-FR" dirty="0" smtClean="0"/>
              <a:t>Cliquez pour modifier le style du titre</a:t>
            </a:r>
            <a:endParaRPr lang="de-DE" dirty="0"/>
          </a:p>
        </p:txBody>
      </p:sp>
      <p:sp>
        <p:nvSpPr>
          <p:cNvPr id="111630" name="Rectangle 12"/>
          <p:cNvSpPr>
            <a:spLocks noGrp="1" noChangeArrowheads="1"/>
          </p:cNvSpPr>
          <p:nvPr>
            <p:ph type="subTitle" idx="1"/>
          </p:nvPr>
        </p:nvSpPr>
        <p:spPr bwMode="gray">
          <a:xfrm>
            <a:off x="1809530" y="5829300"/>
            <a:ext cx="7200000" cy="497541"/>
          </a:xfrm>
        </p:spPr>
        <p:txBody>
          <a:bodyPr tIns="45720" bIns="45720"/>
          <a:lstStyle>
            <a:lvl1pPr marL="0" indent="0" algn="r">
              <a:buFontTx/>
              <a:buNone/>
              <a:defRPr sz="2400" cap="small" baseline="0"/>
            </a:lvl1pPr>
          </a:lstStyle>
          <a:p>
            <a:r>
              <a:rPr lang="fr-FR" dirty="0" smtClean="0"/>
              <a:t>Cliquez pour modifier le style des sous-titres du masque</a:t>
            </a:r>
            <a:endParaRPr lang="de-DE" dirty="0"/>
          </a:p>
        </p:txBody>
      </p:sp>
      <p:sp>
        <p:nvSpPr>
          <p:cNvPr id="9" name="Espace réservé du contenu 8"/>
          <p:cNvSpPr>
            <a:spLocks noGrp="1"/>
          </p:cNvSpPr>
          <p:nvPr>
            <p:ph sz="quarter" idx="11"/>
          </p:nvPr>
        </p:nvSpPr>
        <p:spPr>
          <a:xfrm>
            <a:off x="1815353" y="6373440"/>
            <a:ext cx="7194177" cy="484560"/>
          </a:xfrm>
        </p:spPr>
        <p:txBody>
          <a:bodyPr/>
          <a:lstStyle>
            <a:lvl1pPr algn="r">
              <a:buFontTx/>
              <a:buNone/>
              <a:defRPr sz="2400" i="1" baseline="0"/>
            </a:lvl1pPr>
            <a:lvl2pPr algn="r">
              <a:buFontTx/>
              <a:buNone/>
              <a:defRPr sz="2400"/>
            </a:lvl2pPr>
            <a:lvl3pPr algn="r">
              <a:buFontTx/>
              <a:buNone/>
              <a:defRPr sz="2400"/>
            </a:lvl3pPr>
            <a:lvl4pPr algn="r">
              <a:buFontTx/>
              <a:buNone/>
              <a:defRPr sz="2400"/>
            </a:lvl4pPr>
            <a:lvl5pPr algn="r">
              <a:buFontTx/>
              <a:buNone/>
              <a:defRPr sz="2400"/>
            </a:lvl5pPr>
          </a:lstStyle>
          <a:p>
            <a:pPr lvl="0"/>
            <a:r>
              <a:rPr lang="fr-FR" dirty="0" smtClean="0"/>
              <a:t>Cliquez pour modifier les styles du texte du masque</a:t>
            </a:r>
          </a:p>
        </p:txBody>
      </p:sp>
      <p:pic>
        <p:nvPicPr>
          <p:cNvPr id="7" name="Image 6"/>
          <p:cNvPicPr/>
          <p:nvPr userDrawn="1"/>
        </p:nvPicPr>
        <p:blipFill>
          <a:blip r:embed="rId2" cstate="print"/>
          <a:srcRect l="13058" t="22353" r="63469" b="56064"/>
          <a:stretch>
            <a:fillRect/>
          </a:stretch>
        </p:blipFill>
        <p:spPr bwMode="auto">
          <a:xfrm>
            <a:off x="272536" y="6023262"/>
            <a:ext cx="1317273" cy="647701"/>
          </a:xfrm>
          <a:prstGeom prst="rect">
            <a:avLst/>
          </a:prstGeom>
          <a:noFill/>
          <a:ln w="9525">
            <a:noFill/>
            <a:miter lim="800000"/>
            <a:headEnd/>
            <a:tailEnd/>
          </a:ln>
        </p:spPr>
      </p:pic>
    </p:spTree>
    <p:extLst>
      <p:ext uri="{BB962C8B-B14F-4D97-AF65-F5344CB8AC3E}">
        <p14:creationId xmlns:p14="http://schemas.microsoft.com/office/powerpoint/2010/main" xmlns="" val="42344083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hasCustomPrompt="1"/>
          </p:nvPr>
        </p:nvSpPr>
        <p:spPr>
          <a:xfrm>
            <a:off x="1763486" y="1219201"/>
            <a:ext cx="3650343" cy="5329238"/>
          </a:xfrm>
        </p:spPr>
        <p:txBody>
          <a:bodyPr/>
          <a:lstStyle>
            <a:lvl1pPr>
              <a:defRPr sz="2400" b="1"/>
            </a:lvl1pPr>
            <a:lvl2pPr>
              <a:defRPr sz="2000"/>
            </a:lvl2pPr>
            <a:lvl3pPr>
              <a:defRPr sz="2000"/>
            </a:lvl3pPr>
            <a:lvl4pPr>
              <a:defRPr sz="2000"/>
            </a:lvl4pPr>
            <a:lvl5pPr>
              <a:defRPr sz="2000"/>
            </a:lvl5pPr>
          </a:lstStyle>
          <a:p>
            <a:pPr>
              <a:lnSpc>
                <a:spcPct val="120000"/>
              </a:lnSpc>
            </a:pPr>
            <a:r>
              <a:rPr lang="fr-FR" dirty="0" smtClean="0"/>
              <a:t>De quoi il s’agit</a:t>
            </a:r>
          </a:p>
          <a:p>
            <a:pPr lvl="1">
              <a:lnSpc>
                <a:spcPct val="120000"/>
              </a:lnSpc>
            </a:pPr>
            <a:r>
              <a:rPr lang="fr-FR" dirty="0" smtClean="0"/>
              <a:t>…</a:t>
            </a:r>
          </a:p>
          <a:p>
            <a:pPr lvl="1">
              <a:lnSpc>
                <a:spcPct val="120000"/>
              </a:lnSpc>
            </a:pPr>
            <a:r>
              <a:rPr lang="fr-FR" dirty="0" smtClean="0"/>
              <a:t>…</a:t>
            </a:r>
          </a:p>
          <a:p>
            <a:pPr lvl="1">
              <a:lnSpc>
                <a:spcPct val="120000"/>
              </a:lnSpc>
            </a:pPr>
            <a:r>
              <a:rPr lang="fr-FR" dirty="0" smtClean="0"/>
              <a:t>…</a:t>
            </a:r>
          </a:p>
          <a:p>
            <a:pPr lvl="1">
              <a:lnSpc>
                <a:spcPct val="120000"/>
              </a:lnSpc>
            </a:pPr>
            <a:endParaRPr lang="fr-FR" dirty="0" smtClean="0"/>
          </a:p>
          <a:p>
            <a:pPr>
              <a:lnSpc>
                <a:spcPct val="120000"/>
              </a:lnSpc>
            </a:pPr>
            <a:r>
              <a:rPr lang="fr-FR" dirty="0" smtClean="0"/>
              <a:t>Objectif(s)</a:t>
            </a:r>
          </a:p>
          <a:p>
            <a:pPr lvl="1">
              <a:lnSpc>
                <a:spcPct val="120000"/>
              </a:lnSpc>
            </a:pPr>
            <a:r>
              <a:rPr lang="fr-FR" dirty="0" smtClean="0"/>
              <a:t>…</a:t>
            </a:r>
          </a:p>
          <a:p>
            <a:pPr lvl="1">
              <a:lnSpc>
                <a:spcPct val="120000"/>
              </a:lnSpc>
            </a:pPr>
            <a:r>
              <a:rPr lang="fr-FR" dirty="0" smtClean="0"/>
              <a:t>…</a:t>
            </a:r>
          </a:p>
          <a:p>
            <a:pPr>
              <a:lnSpc>
                <a:spcPct val="120000"/>
              </a:lnSpc>
            </a:pP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12" name="Rectangle à coins arrondis 11"/>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15" name="Espace réservé du contenu 2"/>
          <p:cNvSpPr>
            <a:spLocks noGrp="1"/>
          </p:cNvSpPr>
          <p:nvPr>
            <p:ph idx="11"/>
          </p:nvPr>
        </p:nvSpPr>
        <p:spPr>
          <a:xfrm>
            <a:off x="116113" y="1422400"/>
            <a:ext cx="1603829" cy="4695371"/>
          </a:xfrm>
        </p:spPr>
        <p:txBody>
          <a:bodyPr/>
          <a:lstStyle>
            <a:lvl1pPr marL="93663" indent="-93663">
              <a:spcAft>
                <a:spcPts val="0"/>
              </a:spcAft>
              <a:defRPr sz="1100" b="1" i="0" cap="small" baseline="0">
                <a:solidFill>
                  <a:srgbClr val="0061B2"/>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a:lnSpc>
                <a:spcPct val="120000"/>
              </a:lnSpc>
            </a:pPr>
            <a:endParaRPr lang="fr-FR" dirty="0" smtClean="0"/>
          </a:p>
          <a:p>
            <a:pPr>
              <a:lnSpc>
                <a:spcPct val="120000"/>
              </a:lnSpc>
            </a:pPr>
            <a:r>
              <a:rPr lang="fr-FR" dirty="0" smtClean="0"/>
              <a:t>Caractérisation</a:t>
            </a:r>
          </a:p>
          <a:p>
            <a:pPr lvl="1">
              <a:lnSpc>
                <a:spcPct val="120000"/>
              </a:lnSpc>
            </a:pPr>
            <a:r>
              <a:rPr lang="fr-FR" b="1" dirty="0" smtClean="0"/>
              <a:t>Contexte</a:t>
            </a:r>
          </a:p>
          <a:p>
            <a:pPr lvl="2">
              <a:lnSpc>
                <a:spcPct val="120000"/>
              </a:lnSpc>
            </a:pPr>
            <a:r>
              <a:rPr lang="fr-FR" dirty="0" smtClean="0"/>
              <a:t>Périmètre</a:t>
            </a:r>
          </a:p>
          <a:p>
            <a:pPr lvl="2">
              <a:lnSpc>
                <a:spcPct val="120000"/>
              </a:lnSpc>
            </a:pPr>
            <a:r>
              <a:rPr lang="fr-FR" dirty="0" smtClean="0"/>
              <a:t>Collecte</a:t>
            </a:r>
          </a:p>
          <a:p>
            <a:pPr lvl="2">
              <a:lnSpc>
                <a:spcPct val="120000"/>
              </a:lnSpc>
            </a:pPr>
            <a:r>
              <a:rPr lang="fr-FR" dirty="0" smtClean="0"/>
              <a:t>Prétraitement</a:t>
            </a:r>
          </a:p>
          <a:p>
            <a:pPr lvl="1">
              <a:lnSpc>
                <a:spcPct val="120000"/>
              </a:lnSpc>
            </a:pPr>
            <a:r>
              <a:rPr lang="fr-FR" b="1" dirty="0" smtClean="0"/>
              <a:t>Analyse</a:t>
            </a:r>
          </a:p>
          <a:p>
            <a:pPr lvl="2">
              <a:lnSpc>
                <a:spcPct val="120000"/>
              </a:lnSpc>
            </a:pPr>
            <a:r>
              <a:rPr lang="fr-FR" dirty="0" smtClean="0"/>
              <a:t>statistique</a:t>
            </a:r>
          </a:p>
          <a:p>
            <a:pPr lvl="2">
              <a:lnSpc>
                <a:spcPct val="120000"/>
              </a:lnSpc>
            </a:pPr>
            <a:r>
              <a:rPr lang="fr-FR" dirty="0" smtClean="0"/>
              <a:t>cognitive</a:t>
            </a:r>
          </a:p>
          <a:p>
            <a:pPr lvl="1">
              <a:lnSpc>
                <a:spcPct val="120000"/>
              </a:lnSpc>
            </a:pPr>
            <a:r>
              <a:rPr lang="fr-FR" b="1" dirty="0" smtClean="0"/>
              <a:t>Solution</a:t>
            </a:r>
          </a:p>
          <a:p>
            <a:pPr lvl="2">
              <a:lnSpc>
                <a:spcPct val="120000"/>
              </a:lnSpc>
            </a:pPr>
            <a:r>
              <a:rPr lang="fr-FR" dirty="0" smtClean="0"/>
              <a:t>Plan d’action</a:t>
            </a:r>
          </a:p>
          <a:p>
            <a:pPr lvl="2">
              <a:lnSpc>
                <a:spcPct val="120000"/>
              </a:lnSpc>
            </a:pPr>
            <a:r>
              <a:rPr lang="fr-FR" dirty="0" smtClean="0"/>
              <a:t>Système IP</a:t>
            </a:r>
          </a:p>
          <a:p>
            <a:pPr lvl="2">
              <a:lnSpc>
                <a:spcPct val="120000"/>
              </a:lnSpc>
            </a:pPr>
            <a:endParaRPr lang="fr-FR" dirty="0" smtClean="0"/>
          </a:p>
          <a:p>
            <a:pPr>
              <a:lnSpc>
                <a:spcPct val="120000"/>
              </a:lnSpc>
            </a:pPr>
            <a:r>
              <a:rPr lang="fr-FR" dirty="0" smtClean="0"/>
              <a:t>Représentation </a:t>
            </a:r>
            <a:r>
              <a:rPr lang="fr-FR" dirty="0" err="1" smtClean="0"/>
              <a:t>Stat&amp;Co</a:t>
            </a:r>
            <a:endParaRPr lang="fr-FR" dirty="0" smtClean="0"/>
          </a:p>
          <a:p>
            <a:pPr lvl="1">
              <a:lnSpc>
                <a:spcPct val="120000"/>
              </a:lnSpc>
            </a:pPr>
            <a:r>
              <a:rPr lang="fr-FR" b="1" dirty="0" smtClean="0"/>
              <a:t>Décomposition</a:t>
            </a:r>
          </a:p>
          <a:p>
            <a:pPr lvl="1">
              <a:lnSpc>
                <a:spcPct val="120000"/>
              </a:lnSpc>
            </a:pPr>
            <a:r>
              <a:rPr lang="fr-FR" b="1" dirty="0" smtClean="0"/>
              <a:t>Décision</a:t>
            </a:r>
          </a:p>
          <a:p>
            <a:pPr lvl="1">
              <a:lnSpc>
                <a:spcPct val="120000"/>
              </a:lnSpc>
            </a:pPr>
            <a:endParaRPr lang="fr-FR" dirty="0" smtClean="0"/>
          </a:p>
          <a:p>
            <a:pPr>
              <a:lnSpc>
                <a:spcPct val="120000"/>
              </a:lnSpc>
            </a:pPr>
            <a:r>
              <a:rPr lang="fr-FR" dirty="0" smtClean="0"/>
              <a:t>Entrepôt d’expériences</a:t>
            </a:r>
          </a:p>
          <a:p>
            <a:pPr lvl="1">
              <a:lnSpc>
                <a:spcPct val="120000"/>
              </a:lnSpc>
            </a:pPr>
            <a:r>
              <a:rPr lang="fr-FR" b="1" dirty="0" smtClean="0"/>
              <a:t>Modèles à stocker</a:t>
            </a:r>
          </a:p>
          <a:p>
            <a:pPr lvl="1">
              <a:lnSpc>
                <a:spcPct val="120000"/>
              </a:lnSpc>
            </a:pPr>
            <a:r>
              <a:rPr lang="fr-FR" b="1" dirty="0" smtClean="0"/>
              <a:t>Alternatives </a:t>
            </a:r>
          </a:p>
          <a:p>
            <a:pPr lvl="1">
              <a:lnSpc>
                <a:spcPct val="120000"/>
              </a:lnSpc>
            </a:pPr>
            <a:endParaRPr lang="fr-FR" dirty="0" smtClean="0"/>
          </a:p>
          <a:p>
            <a:pPr>
              <a:lnSpc>
                <a:spcPct val="120000"/>
              </a:lnSpc>
            </a:pPr>
            <a:r>
              <a:rPr lang="fr-FR" dirty="0" smtClean="0"/>
              <a:t>Exploitation</a:t>
            </a:r>
          </a:p>
          <a:p>
            <a:pPr lvl="1">
              <a:lnSpc>
                <a:spcPct val="120000"/>
              </a:lnSpc>
            </a:pPr>
            <a:r>
              <a:rPr lang="fr-FR" b="1" dirty="0" smtClean="0"/>
              <a:t>Inférence bayésienne</a:t>
            </a:r>
          </a:p>
          <a:p>
            <a:pPr lvl="1">
              <a:lnSpc>
                <a:spcPct val="120000"/>
              </a:lnSpc>
            </a:pPr>
            <a:r>
              <a:rPr lang="fr-FR" b="1" dirty="0" smtClean="0"/>
              <a:t>Arbres de décision</a:t>
            </a:r>
          </a:p>
          <a:p>
            <a:pPr lvl="1">
              <a:lnSpc>
                <a:spcPct val="120000"/>
              </a:lnSpc>
            </a:pPr>
            <a:r>
              <a:rPr lang="fr-FR" b="1" dirty="0" smtClean="0"/>
              <a:t>Autres</a:t>
            </a:r>
            <a:endParaRPr lang="fr-FR" b="1" dirty="0"/>
          </a:p>
        </p:txBody>
      </p:sp>
      <p:sp>
        <p:nvSpPr>
          <p:cNvPr id="20" name="Espace réservé du contenu 2"/>
          <p:cNvSpPr>
            <a:spLocks noGrp="1"/>
          </p:cNvSpPr>
          <p:nvPr>
            <p:ph idx="13" hasCustomPrompt="1"/>
          </p:nvPr>
        </p:nvSpPr>
        <p:spPr>
          <a:xfrm>
            <a:off x="5493657" y="1219201"/>
            <a:ext cx="3650343" cy="5329238"/>
          </a:xfrm>
        </p:spPr>
        <p:txBody>
          <a:bodyPr/>
          <a:lstStyle>
            <a:lvl1pPr>
              <a:defRPr sz="2400" b="1"/>
            </a:lvl1pPr>
            <a:lvl2pPr>
              <a:defRPr sz="2000"/>
            </a:lvl2pPr>
            <a:lvl3pPr>
              <a:defRPr sz="2000"/>
            </a:lvl3pPr>
            <a:lvl4pPr>
              <a:defRPr sz="2000"/>
            </a:lvl4pPr>
            <a:lvl5pPr>
              <a:defRPr sz="2000"/>
            </a:lvl5pPr>
          </a:lstStyle>
          <a:p>
            <a:pPr lvl="0"/>
            <a:r>
              <a:rPr lang="fr-FR" dirty="0" smtClean="0"/>
              <a:t>Cas industriel</a:t>
            </a:r>
            <a:endParaRPr lang="fr-FR" dirty="0"/>
          </a:p>
        </p:txBody>
      </p:sp>
      <p:pic>
        <p:nvPicPr>
          <p:cNvPr id="16" name="Image 15"/>
          <p:cNvPicPr/>
          <p:nvPr userDrawn="1"/>
        </p:nvPicPr>
        <p:blipFill>
          <a:blip r:embed="rId2" cstate="print"/>
          <a:srcRect l="13058" t="22353" r="63469" b="56064"/>
          <a:stretch>
            <a:fillRect/>
          </a:stretch>
        </p:blipFill>
        <p:spPr bwMode="auto">
          <a:xfrm>
            <a:off x="272537" y="6244936"/>
            <a:ext cx="1338054" cy="426027"/>
          </a:xfrm>
          <a:prstGeom prst="rect">
            <a:avLst/>
          </a:prstGeom>
          <a:noFill/>
          <a:ln w="9525">
            <a:noFill/>
            <a:miter lim="800000"/>
            <a:headEnd/>
            <a:tailEnd/>
          </a:ln>
        </p:spPr>
      </p:pic>
    </p:spTree>
    <p:extLst>
      <p:ext uri="{BB962C8B-B14F-4D97-AF65-F5344CB8AC3E}">
        <p14:creationId xmlns:p14="http://schemas.microsoft.com/office/powerpoint/2010/main" xmlns="" val="16179829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63486" y="1489075"/>
            <a:ext cx="7380514" cy="5059363"/>
          </a:xfrm>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12" name="Rectangle à coins arrondis 11"/>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15" name="Espace réservé du contenu 2"/>
          <p:cNvSpPr>
            <a:spLocks noGrp="1"/>
          </p:cNvSpPr>
          <p:nvPr>
            <p:ph idx="11" hasCustomPrompt="1"/>
          </p:nvPr>
        </p:nvSpPr>
        <p:spPr>
          <a:xfrm>
            <a:off x="116113" y="1422400"/>
            <a:ext cx="1603829" cy="4695371"/>
          </a:xfrm>
        </p:spPr>
        <p:txBody>
          <a:bodyPr/>
          <a:lstStyle>
            <a:lvl1pPr marL="93663" indent="-93663">
              <a:spcAft>
                <a:spcPts val="0"/>
              </a:spcAft>
              <a:defRPr sz="1100" b="1" i="0" cap="small" baseline="0">
                <a:solidFill>
                  <a:srgbClr val="0061B2"/>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eaLnBrk="1" hangingPunct="1">
              <a:defRPr/>
            </a:pPr>
            <a:r>
              <a:rPr lang="fr-FR" dirty="0" smtClean="0"/>
              <a:t>Introduction &amp; problématique</a:t>
            </a:r>
          </a:p>
          <a:p>
            <a:pPr eaLnBrk="1" hangingPunct="1">
              <a:defRPr/>
            </a:pPr>
            <a:r>
              <a:rPr lang="fr-FR" dirty="0" smtClean="0"/>
              <a:t>Etat de l’art</a:t>
            </a:r>
          </a:p>
          <a:p>
            <a:pPr lvl="1" eaLnBrk="1" hangingPunct="1">
              <a:defRPr/>
            </a:pPr>
            <a:r>
              <a:rPr lang="fr-FR" dirty="0" smtClean="0"/>
              <a:t>Partie1</a:t>
            </a:r>
          </a:p>
          <a:p>
            <a:pPr lvl="1" eaLnBrk="1" hangingPunct="1">
              <a:defRPr/>
            </a:pPr>
            <a:r>
              <a:rPr lang="fr-FR" dirty="0" smtClean="0"/>
              <a:t>Partie 2</a:t>
            </a:r>
          </a:p>
          <a:p>
            <a:pPr lvl="2" eaLnBrk="1" hangingPunct="1">
              <a:defRPr/>
            </a:pPr>
            <a:r>
              <a:rPr lang="fr-FR" dirty="0" smtClean="0"/>
              <a:t>Sous-partie</a:t>
            </a:r>
          </a:p>
          <a:p>
            <a:pPr eaLnBrk="1" hangingPunct="1">
              <a:defRPr/>
            </a:pPr>
            <a:r>
              <a:rPr lang="fr-FR" dirty="0" smtClean="0"/>
              <a:t>Solution proposée</a:t>
            </a:r>
          </a:p>
          <a:p>
            <a:pPr lvl="1" eaLnBrk="1" hangingPunct="1">
              <a:defRPr/>
            </a:pPr>
            <a:r>
              <a:rPr lang="fr-FR" dirty="0" smtClean="0"/>
              <a:t>Notions de base</a:t>
            </a:r>
          </a:p>
          <a:p>
            <a:pPr lvl="1" eaLnBrk="1" hangingPunct="1">
              <a:defRPr/>
            </a:pPr>
            <a:r>
              <a:rPr lang="fr-FR" dirty="0" smtClean="0"/>
              <a:t>Hypothèses</a:t>
            </a:r>
          </a:p>
          <a:p>
            <a:pPr lvl="1" eaLnBrk="1" hangingPunct="1">
              <a:defRPr/>
            </a:pPr>
            <a:r>
              <a:rPr lang="fr-FR" dirty="0" smtClean="0"/>
              <a:t>Modélisation</a:t>
            </a:r>
          </a:p>
          <a:p>
            <a:pPr lvl="1" eaLnBrk="1" hangingPunct="1">
              <a:defRPr/>
            </a:pPr>
            <a:r>
              <a:rPr lang="fr-FR" dirty="0" smtClean="0"/>
              <a:t>Données</a:t>
            </a:r>
          </a:p>
          <a:p>
            <a:pPr eaLnBrk="1" hangingPunct="1">
              <a:defRPr/>
            </a:pPr>
            <a:r>
              <a:rPr lang="fr-FR" dirty="0" smtClean="0"/>
              <a:t>Simulation</a:t>
            </a:r>
          </a:p>
          <a:p>
            <a:pPr lvl="1" eaLnBrk="1" hangingPunct="1">
              <a:defRPr/>
            </a:pPr>
            <a:r>
              <a:rPr lang="fr-FR" dirty="0" smtClean="0"/>
              <a:t>Résultats obtenus</a:t>
            </a:r>
          </a:p>
          <a:p>
            <a:pPr lvl="1" eaLnBrk="1" hangingPunct="1">
              <a:defRPr/>
            </a:pPr>
            <a:r>
              <a:rPr lang="fr-FR" dirty="0" smtClean="0"/>
              <a:t>Interprétation</a:t>
            </a:r>
          </a:p>
          <a:p>
            <a:pPr eaLnBrk="1" hangingPunct="1">
              <a:defRPr/>
            </a:pPr>
            <a:r>
              <a:rPr lang="fr-FR" dirty="0" smtClean="0"/>
              <a:t>Conclusion</a:t>
            </a:r>
          </a:p>
          <a:p>
            <a:pPr eaLnBrk="1" hangingPunct="1">
              <a:defRPr/>
            </a:pPr>
            <a:r>
              <a:rPr lang="fr-FR" dirty="0" smtClean="0"/>
              <a:t>Perspective</a:t>
            </a:r>
          </a:p>
        </p:txBody>
      </p:sp>
      <p:pic>
        <p:nvPicPr>
          <p:cNvPr id="16" name="Image 15"/>
          <p:cNvPicPr/>
          <p:nvPr userDrawn="1"/>
        </p:nvPicPr>
        <p:blipFill>
          <a:blip r:embed="rId2" cstate="print"/>
          <a:srcRect l="13058" t="22353" r="63469" b="56064"/>
          <a:stretch>
            <a:fillRect/>
          </a:stretch>
        </p:blipFill>
        <p:spPr bwMode="auto">
          <a:xfrm>
            <a:off x="272536" y="6192982"/>
            <a:ext cx="1275709" cy="477981"/>
          </a:xfrm>
          <a:prstGeom prst="rect">
            <a:avLst/>
          </a:prstGeom>
          <a:noFill/>
          <a:ln w="9525">
            <a:noFill/>
            <a:miter lim="800000"/>
            <a:headEnd/>
            <a:tailEnd/>
          </a:ln>
        </p:spPr>
      </p:pic>
    </p:spTree>
    <p:extLst>
      <p:ext uri="{BB962C8B-B14F-4D97-AF65-F5344CB8AC3E}">
        <p14:creationId xmlns:p14="http://schemas.microsoft.com/office/powerpoint/2010/main" xmlns="" val="2545851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243059" y="1457609"/>
            <a:ext cx="8645525" cy="3935130"/>
          </a:xfrm>
          <a:prstGeom prst="roundRect">
            <a:avLst>
              <a:gd name="adj" fmla="val 3143"/>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0" y="0"/>
            <a:ext cx="9143999" cy="968375"/>
          </a:xfrm>
        </p:spPr>
        <p:txBody>
          <a:bodyPr/>
          <a:lstStyle>
            <a:lvl1pPr>
              <a:defRPr sz="5400"/>
            </a:lvl1pPr>
          </a:lstStyle>
          <a:p>
            <a:r>
              <a:rPr lang="fr-FR" smtClean="0"/>
              <a:t>Cliquez pour modifier le style du titre</a:t>
            </a:r>
            <a:endParaRPr lang="fr-FR" dirty="0"/>
          </a:p>
        </p:txBody>
      </p:sp>
      <p:sp>
        <p:nvSpPr>
          <p:cNvPr id="3" name="Espace réservé du contenu 2"/>
          <p:cNvSpPr>
            <a:spLocks noGrp="1"/>
          </p:cNvSpPr>
          <p:nvPr>
            <p:ph idx="1"/>
          </p:nvPr>
        </p:nvSpPr>
        <p:spPr>
          <a:xfrm>
            <a:off x="416860" y="1489074"/>
            <a:ext cx="8337176" cy="3879631"/>
          </a:xfrm>
        </p:spPr>
        <p:txBody>
          <a:bodyPr anchor="ctr"/>
          <a:lstStyle>
            <a:lvl1pPr marL="457200" indent="-457200">
              <a:buFont typeface="+mj-lt"/>
              <a:buAutoNum type="arabicPeriod"/>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8" name="Espace réservé du pied de page 3"/>
          <p:cNvSpPr>
            <a:spLocks noGrp="1"/>
          </p:cNvSpPr>
          <p:nvPr>
            <p:ph type="ftr" sz="quarter" idx="10"/>
          </p:nvPr>
        </p:nvSpPr>
        <p:spPr>
          <a:xfrm>
            <a:off x="2935288" y="6521450"/>
            <a:ext cx="2895600" cy="336550"/>
          </a:xfrm>
          <a:prstGeom prst="rect">
            <a:avLst/>
          </a:prstGeom>
        </p:spPr>
        <p:txBody>
          <a:bodyPr/>
          <a:lstStyle>
            <a:lvl1pPr algn="ctr">
              <a:defRPr sz="1600">
                <a:ea typeface="+mn-ea"/>
                <a:cs typeface="+mn-cs"/>
              </a:defRPr>
            </a:lvl1pPr>
          </a:lstStyle>
          <a:p>
            <a:pPr>
              <a:defRPr/>
            </a:pPr>
            <a:endParaRPr lang="fr-FR"/>
          </a:p>
        </p:txBody>
      </p:sp>
      <p:pic>
        <p:nvPicPr>
          <p:cNvPr id="9" name="Image 8"/>
          <p:cNvPicPr/>
          <p:nvPr userDrawn="1"/>
        </p:nvPicPr>
        <p:blipFill>
          <a:blip r:embed="rId2" cstate="print"/>
          <a:srcRect l="13058" t="22353" r="63469" b="56064"/>
          <a:stretch>
            <a:fillRect/>
          </a:stretch>
        </p:blipFill>
        <p:spPr bwMode="auto">
          <a:xfrm>
            <a:off x="7099363" y="5690753"/>
            <a:ext cx="1649782" cy="647701"/>
          </a:xfrm>
          <a:prstGeom prst="rect">
            <a:avLst/>
          </a:prstGeom>
          <a:noFill/>
          <a:ln w="9525">
            <a:noFill/>
            <a:miter lim="800000"/>
            <a:headEnd/>
            <a:tailEnd/>
          </a:ln>
        </p:spPr>
      </p:pic>
    </p:spTree>
    <p:extLst>
      <p:ext uri="{BB962C8B-B14F-4D97-AF65-F5344CB8AC3E}">
        <p14:creationId xmlns:p14="http://schemas.microsoft.com/office/powerpoint/2010/main" xmlns="" val="1144393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2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pic>
        <p:nvPicPr>
          <p:cNvPr id="6" name="Picture 5"/>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l="20354" r="22118"/>
          <a:stretch>
            <a:fillRect/>
          </a:stretch>
        </p:blipFill>
        <p:spPr bwMode="auto">
          <a:xfrm>
            <a:off x="266700" y="6045200"/>
            <a:ext cx="750888"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4"/>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149350" y="6184900"/>
            <a:ext cx="698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06919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5" name="Rectangle à coins arrondis 4"/>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92514" y="1489075"/>
            <a:ext cx="7351486" cy="5059363"/>
          </a:xfrm>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6" name="Espace réservé du contenu 2"/>
          <p:cNvSpPr>
            <a:spLocks noGrp="1"/>
          </p:cNvSpPr>
          <p:nvPr>
            <p:ph idx="11" hasCustomPrompt="1"/>
          </p:nvPr>
        </p:nvSpPr>
        <p:spPr>
          <a:xfrm>
            <a:off x="116113" y="1422400"/>
            <a:ext cx="1603829" cy="4688114"/>
          </a:xfrm>
        </p:spPr>
        <p:txBody>
          <a:bodyPr/>
          <a:lstStyle>
            <a:lvl1pPr marL="93663" indent="-93663">
              <a:spcAft>
                <a:spcPts val="0"/>
              </a:spcAft>
              <a:defRPr sz="1100" b="1" i="0" cap="small" baseline="0">
                <a:solidFill>
                  <a:srgbClr val="C00000"/>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eaLnBrk="1" hangingPunct="1">
              <a:defRPr/>
            </a:pPr>
            <a:r>
              <a:rPr lang="fr-FR" dirty="0" smtClean="0"/>
              <a:t>Introduction &amp; problématique</a:t>
            </a:r>
          </a:p>
          <a:p>
            <a:pPr eaLnBrk="1" hangingPunct="1">
              <a:defRPr/>
            </a:pPr>
            <a:r>
              <a:rPr lang="fr-FR" dirty="0" smtClean="0"/>
              <a:t>Etat de l’art</a:t>
            </a:r>
          </a:p>
          <a:p>
            <a:pPr lvl="1" eaLnBrk="1" hangingPunct="1">
              <a:defRPr/>
            </a:pPr>
            <a:r>
              <a:rPr lang="fr-FR" dirty="0" smtClean="0"/>
              <a:t>Partie1</a:t>
            </a:r>
          </a:p>
          <a:p>
            <a:pPr lvl="1" eaLnBrk="1" hangingPunct="1">
              <a:defRPr/>
            </a:pPr>
            <a:r>
              <a:rPr lang="fr-FR" dirty="0" smtClean="0"/>
              <a:t>Partie 2</a:t>
            </a:r>
          </a:p>
          <a:p>
            <a:pPr lvl="2" eaLnBrk="1" hangingPunct="1">
              <a:defRPr/>
            </a:pPr>
            <a:r>
              <a:rPr lang="fr-FR" dirty="0" smtClean="0"/>
              <a:t>Sous-partie</a:t>
            </a:r>
          </a:p>
          <a:p>
            <a:pPr eaLnBrk="1" hangingPunct="1">
              <a:defRPr/>
            </a:pPr>
            <a:r>
              <a:rPr lang="fr-FR" dirty="0" smtClean="0"/>
              <a:t>Solution proposée</a:t>
            </a:r>
          </a:p>
          <a:p>
            <a:pPr lvl="1" eaLnBrk="1" hangingPunct="1">
              <a:defRPr/>
            </a:pPr>
            <a:r>
              <a:rPr lang="fr-FR" dirty="0" smtClean="0"/>
              <a:t>Notions de base</a:t>
            </a:r>
          </a:p>
          <a:p>
            <a:pPr lvl="1" eaLnBrk="1" hangingPunct="1">
              <a:defRPr/>
            </a:pPr>
            <a:r>
              <a:rPr lang="fr-FR" dirty="0" smtClean="0"/>
              <a:t>Hypothèses</a:t>
            </a:r>
          </a:p>
          <a:p>
            <a:pPr lvl="1" eaLnBrk="1" hangingPunct="1">
              <a:defRPr/>
            </a:pPr>
            <a:r>
              <a:rPr lang="fr-FR" dirty="0" smtClean="0"/>
              <a:t>Modélisation</a:t>
            </a:r>
          </a:p>
          <a:p>
            <a:pPr lvl="1" eaLnBrk="1" hangingPunct="1">
              <a:defRPr/>
            </a:pPr>
            <a:r>
              <a:rPr lang="fr-FR" dirty="0" smtClean="0"/>
              <a:t>Données</a:t>
            </a:r>
          </a:p>
          <a:p>
            <a:pPr eaLnBrk="1" hangingPunct="1">
              <a:defRPr/>
            </a:pPr>
            <a:r>
              <a:rPr lang="fr-FR" dirty="0" smtClean="0"/>
              <a:t>Simulation</a:t>
            </a:r>
          </a:p>
          <a:p>
            <a:pPr lvl="1" eaLnBrk="1" hangingPunct="1">
              <a:defRPr/>
            </a:pPr>
            <a:r>
              <a:rPr lang="fr-FR" dirty="0" smtClean="0"/>
              <a:t>Résultats obtenus</a:t>
            </a:r>
          </a:p>
          <a:p>
            <a:pPr lvl="1" eaLnBrk="1" hangingPunct="1">
              <a:defRPr/>
            </a:pPr>
            <a:r>
              <a:rPr lang="fr-FR" dirty="0" smtClean="0"/>
              <a:t>Interprétation</a:t>
            </a:r>
          </a:p>
          <a:p>
            <a:pPr eaLnBrk="1" hangingPunct="1">
              <a:defRPr/>
            </a:pPr>
            <a:r>
              <a:rPr lang="fr-FR" dirty="0" smtClean="0"/>
              <a:t>Conclusion</a:t>
            </a:r>
          </a:p>
          <a:p>
            <a:pPr eaLnBrk="1" hangingPunct="1">
              <a:defRPr/>
            </a:pPr>
            <a:r>
              <a:rPr lang="fr-FR" dirty="0" smtClean="0"/>
              <a:t>Perspective</a:t>
            </a:r>
          </a:p>
        </p:txBody>
      </p:sp>
      <p:pic>
        <p:nvPicPr>
          <p:cNvPr id="14" name="Image 13"/>
          <p:cNvPicPr/>
          <p:nvPr userDrawn="1"/>
        </p:nvPicPr>
        <p:blipFill>
          <a:blip r:embed="rId2" cstate="print"/>
          <a:srcRect l="13058" t="22353" r="63469" b="56064"/>
          <a:stretch>
            <a:fillRect/>
          </a:stretch>
        </p:blipFill>
        <p:spPr bwMode="auto">
          <a:xfrm>
            <a:off x="234436" y="6182591"/>
            <a:ext cx="1386546" cy="477982"/>
          </a:xfrm>
          <a:prstGeom prst="rect">
            <a:avLst/>
          </a:prstGeom>
          <a:noFill/>
          <a:ln w="9525">
            <a:noFill/>
            <a:miter lim="800000"/>
            <a:headEnd/>
            <a:tailEnd/>
          </a:ln>
        </p:spPr>
      </p:pic>
    </p:spTree>
    <p:extLst>
      <p:ext uri="{BB962C8B-B14F-4D97-AF65-F5344CB8AC3E}">
        <p14:creationId xmlns:p14="http://schemas.microsoft.com/office/powerpoint/2010/main" xmlns="" val="3262896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6097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2114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543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77331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u pied de page 6"/>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22227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pied de page 2"/>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2960531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1588478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878060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501597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31745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1313" y="252413"/>
            <a:ext cx="2128837" cy="55499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300038" y="252413"/>
            <a:ext cx="6238875" cy="55499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33641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243059" y="1457609"/>
            <a:ext cx="8645525" cy="3935130"/>
          </a:xfrm>
          <a:prstGeom prst="roundRect">
            <a:avLst>
              <a:gd name="adj" fmla="val 3143"/>
            </a:avLst>
          </a:prstGeom>
          <a:solidFill>
            <a:schemeClr val="bg1">
              <a:lumMod val="85000"/>
            </a:schemeClr>
          </a:solidFill>
          <a:ln w="28575" cap="flat" cmpd="sng" algn="ctr">
            <a:solidFill>
              <a:srgbClr val="990000"/>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0" y="0"/>
            <a:ext cx="9143999" cy="968375"/>
          </a:xfrm>
        </p:spPr>
        <p:txBody>
          <a:bodyPr/>
          <a:lstStyle>
            <a:lvl1pPr>
              <a:defRPr sz="5400"/>
            </a:lvl1pPr>
          </a:lstStyle>
          <a:p>
            <a:r>
              <a:rPr lang="fr-FR" smtClean="0"/>
              <a:t>Cliquez pour modifier le style du titre</a:t>
            </a:r>
            <a:endParaRPr lang="fr-FR" dirty="0"/>
          </a:p>
        </p:txBody>
      </p:sp>
      <p:sp>
        <p:nvSpPr>
          <p:cNvPr id="3" name="Espace réservé du contenu 2"/>
          <p:cNvSpPr>
            <a:spLocks noGrp="1"/>
          </p:cNvSpPr>
          <p:nvPr>
            <p:ph idx="1"/>
          </p:nvPr>
        </p:nvSpPr>
        <p:spPr>
          <a:xfrm>
            <a:off x="416860" y="1489074"/>
            <a:ext cx="8337176" cy="3879631"/>
          </a:xfrm>
        </p:spPr>
        <p:txBody>
          <a:bodyPr anchor="ctr"/>
          <a:lstStyle>
            <a:lvl1pPr marL="457200" indent="-457200">
              <a:buFont typeface="+mj-lt"/>
              <a:buAutoNum type="arabicPeriod"/>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8" name="Espace réservé du pied de page 3"/>
          <p:cNvSpPr>
            <a:spLocks noGrp="1"/>
          </p:cNvSpPr>
          <p:nvPr>
            <p:ph type="ftr" sz="quarter" idx="10"/>
          </p:nvPr>
        </p:nvSpPr>
        <p:spPr>
          <a:xfrm>
            <a:off x="2935288" y="6521450"/>
            <a:ext cx="2895600" cy="336550"/>
          </a:xfrm>
          <a:prstGeom prst="rect">
            <a:avLst/>
          </a:prstGeom>
        </p:spPr>
        <p:txBody>
          <a:bodyPr/>
          <a:lstStyle>
            <a:lvl1pPr algn="ctr">
              <a:defRPr sz="1600">
                <a:ea typeface="+mn-ea"/>
                <a:cs typeface="+mn-cs"/>
              </a:defRPr>
            </a:lvl1pPr>
          </a:lstStyle>
          <a:p>
            <a:pPr>
              <a:defRPr/>
            </a:pPr>
            <a:endParaRPr lang="fr-FR"/>
          </a:p>
        </p:txBody>
      </p:sp>
    </p:spTree>
    <p:extLst>
      <p:ext uri="{BB962C8B-B14F-4D97-AF65-F5344CB8AC3E}">
        <p14:creationId xmlns:p14="http://schemas.microsoft.com/office/powerpoint/2010/main" xmlns="" val="300375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re et contenu">
    <p:bg>
      <p:bgPr>
        <a:blipFill dpi="0" rotWithShape="0">
          <a:blip r:embed="rId2" cstate="print">
            <a:extLst>
              <a:ext uri="{BEBA8EAE-BF5A-486C-A8C5-ECC9F3942E4B}">
                <a14:imgProps xmlns:a14="http://schemas.microsoft.com/office/drawing/2010/main" xmlns="">
                  <a14:imgLayer r:embed="rId3">
                    <a14:imgEffect>
                      <a14:saturation sat="16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pic>
        <p:nvPicPr>
          <p:cNvPr id="9" name="Image 8"/>
          <p:cNvPicPr/>
          <p:nvPr userDrawn="1"/>
        </p:nvPicPr>
        <p:blipFill>
          <a:blip r:embed="rId4" cstate="print"/>
          <a:srcRect l="13058" t="22353" r="63469" b="56064"/>
          <a:stretch>
            <a:fillRect/>
          </a:stretch>
        </p:blipFill>
        <p:spPr bwMode="auto">
          <a:xfrm>
            <a:off x="324491" y="6012872"/>
            <a:ext cx="1473136" cy="616528"/>
          </a:xfrm>
          <a:prstGeom prst="rect">
            <a:avLst/>
          </a:prstGeom>
          <a:noFill/>
          <a:ln w="9525">
            <a:noFill/>
            <a:miter lim="800000"/>
            <a:headEnd/>
            <a:tailEnd/>
          </a:ln>
        </p:spPr>
      </p:pic>
    </p:spTree>
    <p:extLst>
      <p:ext uri="{BB962C8B-B14F-4D97-AF65-F5344CB8AC3E}">
        <p14:creationId xmlns:p14="http://schemas.microsoft.com/office/powerpoint/2010/main" xmlns="" val="4045509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pic>
        <p:nvPicPr>
          <p:cNvPr id="9" name="Image 8"/>
          <p:cNvPicPr/>
          <p:nvPr userDrawn="1"/>
        </p:nvPicPr>
        <p:blipFill>
          <a:blip r:embed="rId2" cstate="print"/>
          <a:srcRect l="13058" t="22353" r="63469" b="56064"/>
          <a:stretch>
            <a:fillRect/>
          </a:stretch>
        </p:blipFill>
        <p:spPr bwMode="auto">
          <a:xfrm>
            <a:off x="272536" y="6023262"/>
            <a:ext cx="1649782" cy="647701"/>
          </a:xfrm>
          <a:prstGeom prst="rect">
            <a:avLst/>
          </a:prstGeom>
          <a:noFill/>
          <a:ln w="9525">
            <a:noFill/>
            <a:miter lim="800000"/>
            <a:headEnd/>
            <a:tailEnd/>
          </a:ln>
        </p:spPr>
      </p:pic>
    </p:spTree>
    <p:extLst>
      <p:ext uri="{BB962C8B-B14F-4D97-AF65-F5344CB8AC3E}">
        <p14:creationId xmlns:p14="http://schemas.microsoft.com/office/powerpoint/2010/main" xmlns="" val="1906922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355265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2114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543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799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u pied de page 6"/>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524988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pied de page 2"/>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209009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114550" y="1489075"/>
            <a:ext cx="7029450" cy="505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027" name="Rectangle 7"/>
          <p:cNvSpPr>
            <a:spLocks noGrp="1" noChangeArrowheads="1"/>
          </p:cNvSpPr>
          <p:nvPr>
            <p:ph type="title"/>
          </p:nvPr>
        </p:nvSpPr>
        <p:spPr bwMode="gray">
          <a:xfrm>
            <a:off x="0" y="0"/>
            <a:ext cx="9020175"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ctr" anchorCtr="0" compatLnSpc="1">
            <a:prstTxWarp prst="textNoShape">
              <a:avLst/>
            </a:prstTxWarp>
          </a:bodyPr>
          <a:lstStyle/>
          <a:p>
            <a:pPr lvl="0"/>
            <a:endParaRPr lang="de-DE"/>
          </a:p>
        </p:txBody>
      </p:sp>
      <p:sp>
        <p:nvSpPr>
          <p:cNvPr id="110597" name="Rectangle 5"/>
          <p:cNvSpPr>
            <a:spLocks noChangeArrowheads="1"/>
          </p:cNvSpPr>
          <p:nvPr/>
        </p:nvSpPr>
        <p:spPr bwMode="gray">
          <a:xfrm>
            <a:off x="8172450" y="6575425"/>
            <a:ext cx="971550" cy="282575"/>
          </a:xfrm>
          <a:prstGeom prst="roundRect">
            <a:avLst/>
          </a:prstGeom>
          <a:solidFill>
            <a:schemeClr val="bg1"/>
          </a:solidFill>
          <a:ln w="9525">
            <a:noFill/>
            <a:miter lim="800000"/>
            <a:headEnd/>
            <a:tailEnd/>
          </a:ln>
          <a:effectLst/>
        </p:spPr>
        <p:txBody>
          <a:bodyPr/>
          <a:lstStyle/>
          <a:p>
            <a:pPr algn="ctr"/>
            <a:r>
              <a:rPr lang="de-DE" sz="1000" b="1"/>
              <a:t>Page </a:t>
            </a:r>
            <a:r>
              <a:rPr lang="de-DE" sz="1000" b="1">
                <a:sym typeface="Wingdings" charset="0"/>
              </a:rPr>
              <a:t></a:t>
            </a:r>
            <a:r>
              <a:rPr lang="de-DE" sz="1000" b="1"/>
              <a:t> </a:t>
            </a:r>
            <a:fld id="{C82124D2-446A-A944-BF31-428EFCEA3674}" type="slidenum">
              <a:rPr lang="de-DE" sz="1000" b="1"/>
              <a:pPr algn="ctr"/>
              <a:t>‹N°›</a:t>
            </a:fld>
            <a:endParaRPr lang="de-DE" sz="1000" b="1"/>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44"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txStyles>
    <p:titleStyle>
      <a:lvl1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1pPr>
      <a:lvl2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2pPr>
      <a:lvl3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3pPr>
      <a:lvl4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4pPr>
      <a:lvl5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sz="2000">
          <a:solidFill>
            <a:schemeClr val="tx1"/>
          </a:solidFill>
          <a:latin typeface="+mn-lt"/>
          <a:ea typeface="ＭＳ Ｐゴシック" charset="0"/>
          <a:cs typeface="+mn-cs"/>
        </a:defRPr>
      </a:lvl1pPr>
      <a:lvl2pPr marL="444500" indent="-261938" algn="l" rtl="0" eaLnBrk="0" fontAlgn="base" hangingPunct="0">
        <a:spcBef>
          <a:spcPct val="0"/>
        </a:spcBef>
        <a:spcAft>
          <a:spcPct val="40000"/>
        </a:spcAft>
        <a:buChar char="–"/>
        <a:defRPr sz="2800">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sz="2400">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sz="2000">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sz="2000">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114550" y="1489075"/>
            <a:ext cx="7029450" cy="505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027" name="Rectangle 7"/>
          <p:cNvSpPr>
            <a:spLocks noGrp="1" noChangeArrowheads="1"/>
          </p:cNvSpPr>
          <p:nvPr>
            <p:ph type="title"/>
          </p:nvPr>
        </p:nvSpPr>
        <p:spPr bwMode="gray">
          <a:xfrm>
            <a:off x="0" y="0"/>
            <a:ext cx="9020175"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ctr" anchorCtr="0" compatLnSpc="1">
            <a:prstTxWarp prst="textNoShape">
              <a:avLst/>
            </a:prstTxWarp>
          </a:bodyPr>
          <a:lstStyle/>
          <a:p>
            <a:pPr lvl="0"/>
            <a:endParaRPr lang="de-DE"/>
          </a:p>
        </p:txBody>
      </p:sp>
      <p:sp>
        <p:nvSpPr>
          <p:cNvPr id="110597" name="Rectangle 5"/>
          <p:cNvSpPr>
            <a:spLocks noChangeArrowheads="1"/>
          </p:cNvSpPr>
          <p:nvPr/>
        </p:nvSpPr>
        <p:spPr bwMode="gray">
          <a:xfrm>
            <a:off x="8172450" y="6575425"/>
            <a:ext cx="971550" cy="282575"/>
          </a:xfrm>
          <a:prstGeom prst="roundRect">
            <a:avLst/>
          </a:prstGeom>
          <a:solidFill>
            <a:schemeClr val="bg1"/>
          </a:solidFill>
          <a:ln w="9525">
            <a:noFill/>
            <a:miter lim="800000"/>
            <a:headEnd/>
            <a:tailEnd/>
          </a:ln>
          <a:effectLst/>
        </p:spPr>
        <p:txBody>
          <a:bodyPr/>
          <a:lstStyle/>
          <a:p>
            <a:pPr algn="ctr"/>
            <a:r>
              <a:rPr lang="de-DE" sz="1000" b="1"/>
              <a:t>Page </a:t>
            </a:r>
            <a:r>
              <a:rPr lang="de-DE" sz="1000" b="1">
                <a:sym typeface="Wingdings" charset="0"/>
              </a:rPr>
              <a:t></a:t>
            </a:r>
            <a:r>
              <a:rPr lang="de-DE" sz="1000" b="1"/>
              <a:t> </a:t>
            </a:r>
            <a:fld id="{C82124D2-446A-A944-BF31-428EFCEA3674}" type="slidenum">
              <a:rPr lang="de-DE" sz="1000" b="1"/>
              <a:pPr algn="ctr"/>
              <a:t>‹N°›</a:t>
            </a:fld>
            <a:endParaRPr lang="de-DE" sz="1000" b="1"/>
          </a:p>
        </p:txBody>
      </p:sp>
    </p:spTree>
    <p:extLst>
      <p:ext uri="{BB962C8B-B14F-4D97-AF65-F5344CB8AC3E}">
        <p14:creationId xmlns:p14="http://schemas.microsoft.com/office/powerpoint/2010/main" xmlns="" val="143724359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59"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Lst>
  <p:txStyles>
    <p:titleStyle>
      <a:lvl1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1pPr>
      <a:lvl2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2pPr>
      <a:lvl3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3pPr>
      <a:lvl4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4pPr>
      <a:lvl5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sz="2000">
          <a:solidFill>
            <a:schemeClr val="tx1"/>
          </a:solidFill>
          <a:latin typeface="+mn-lt"/>
          <a:ea typeface="ＭＳ Ｐゴシック" charset="0"/>
          <a:cs typeface="+mn-cs"/>
        </a:defRPr>
      </a:lvl1pPr>
      <a:lvl2pPr marL="444500" indent="-261938" algn="l" rtl="0" eaLnBrk="0" fontAlgn="base" hangingPunct="0">
        <a:spcBef>
          <a:spcPct val="0"/>
        </a:spcBef>
        <a:spcAft>
          <a:spcPct val="40000"/>
        </a:spcAft>
        <a:buChar char="–"/>
        <a:defRPr sz="2800">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sz="2400">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sz="2000">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sz="2000">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a:xfrm>
            <a:off x="0" y="4835045"/>
            <a:ext cx="9009530" cy="1202499"/>
          </a:xfrm>
        </p:spPr>
        <p:txBody>
          <a:bodyPr/>
          <a:lstStyle/>
          <a:p>
            <a:pPr algn="ctr">
              <a:lnSpc>
                <a:spcPts val="3200"/>
              </a:lnSpc>
            </a:pPr>
            <a:r>
              <a:rPr lang="en-CA" dirty="0" smtClean="0"/>
              <a:t>CHAPITRE 4 : La prise de </a:t>
            </a:r>
            <a:r>
              <a:rPr lang="en-CA" dirty="0" err="1" smtClean="0"/>
              <a:t>décisions</a:t>
            </a:r>
            <a:r>
              <a:rPr lang="en-CA" dirty="0" smtClean="0"/>
              <a:t> </a:t>
            </a:r>
            <a:r>
              <a:rPr lang="en-CA" dirty="0" err="1" smtClean="0"/>
              <a:t>organisationnelles</a:t>
            </a:r>
            <a:r>
              <a:rPr lang="en-CA" dirty="0" smtClean="0">
                <a:solidFill>
                  <a:schemeClr val="bg1"/>
                </a:solidFill>
              </a:rPr>
              <a:t/>
            </a:r>
            <a:br>
              <a:rPr lang="en-CA" dirty="0" smtClean="0">
                <a:solidFill>
                  <a:schemeClr val="bg1"/>
                </a:solidFill>
              </a:rPr>
            </a:br>
            <a:endParaRPr lang="fr-FR" i="1" dirty="0">
              <a:solidFill>
                <a:schemeClr val="bg1"/>
              </a:solidFill>
            </a:endParaRPr>
          </a:p>
        </p:txBody>
      </p:sp>
      <p:sp>
        <p:nvSpPr>
          <p:cNvPr id="6" name="Sous-titre 5"/>
          <p:cNvSpPr>
            <a:spLocks noGrp="1"/>
          </p:cNvSpPr>
          <p:nvPr>
            <p:ph type="subTitle" idx="1"/>
          </p:nvPr>
        </p:nvSpPr>
        <p:spPr>
          <a:xfrm>
            <a:off x="2517730" y="3594971"/>
            <a:ext cx="3569918" cy="588723"/>
          </a:xfrm>
        </p:spPr>
        <p:txBody>
          <a:bodyPr/>
          <a:lstStyle/>
          <a:p>
            <a:pPr algn="ctr"/>
            <a:r>
              <a:rPr lang="fr-FR" sz="1800" cap="none" dirty="0" smtClean="0">
                <a:solidFill>
                  <a:schemeClr val="bg2"/>
                </a:solidFill>
              </a:rPr>
              <a:t> </a:t>
            </a:r>
          </a:p>
          <a:p>
            <a:pPr algn="ctr"/>
            <a:r>
              <a:rPr lang="fr-FR" b="1" dirty="0" smtClean="0">
                <a:solidFill>
                  <a:schemeClr val="bg2"/>
                </a:solidFill>
                <a:effectLst>
                  <a:outerShdw blurRad="50800" dist="38100" dir="2700000" algn="tl" rotWithShape="0">
                    <a:prstClr val="black">
                      <a:alpha val="40000"/>
                    </a:prstClr>
                  </a:outerShdw>
                </a:effectLst>
              </a:rPr>
              <a:t> </a:t>
            </a:r>
            <a:r>
              <a:rPr lang="fr-FR" sz="1800" b="1" dirty="0" smtClean="0">
                <a:effectLst>
                  <a:outerShdw blurRad="50800" dist="38100" dir="2700000" algn="tl" rotWithShape="0">
                    <a:prstClr val="black">
                      <a:alpha val="40000"/>
                    </a:prstClr>
                  </a:outerShdw>
                </a:effectLst>
              </a:rPr>
              <a:t>Professeur :Dr </a:t>
            </a:r>
            <a:r>
              <a:rPr lang="fr-FR" sz="1800" b="1" dirty="0" err="1" smtClean="0">
                <a:effectLst>
                  <a:outerShdw blurRad="50800" dist="38100" dir="2700000" algn="tl" rotWithShape="0">
                    <a:prstClr val="black">
                      <a:alpha val="40000"/>
                    </a:prstClr>
                  </a:outerShdw>
                </a:effectLst>
              </a:rPr>
              <a:t>Séli</a:t>
            </a:r>
            <a:r>
              <a:rPr lang="fr-FR" sz="1800" b="1" dirty="0" smtClean="0">
                <a:effectLst>
                  <a:outerShdw blurRad="50800" dist="38100" dir="2700000" algn="tl" rotWithShape="0">
                    <a:prstClr val="black">
                      <a:alpha val="40000"/>
                    </a:prstClr>
                  </a:outerShdw>
                </a:effectLst>
              </a:rPr>
              <a:t> APEDOME</a:t>
            </a:r>
          </a:p>
          <a:p>
            <a:pPr algn="ctr"/>
            <a:endParaRPr lang="fr-FR" dirty="0">
              <a:solidFill>
                <a:schemeClr val="bg1"/>
              </a:solidFill>
            </a:endParaRPr>
          </a:p>
        </p:txBody>
      </p:sp>
      <p:sp>
        <p:nvSpPr>
          <p:cNvPr id="8" name="Rectangle 7"/>
          <p:cNvSpPr/>
          <p:nvPr/>
        </p:nvSpPr>
        <p:spPr>
          <a:xfrm>
            <a:off x="2535291" y="2319819"/>
            <a:ext cx="2901005" cy="755795"/>
          </a:xfrm>
          <a:prstGeom prst="rect">
            <a:avLst/>
          </a:prstGeom>
        </p:spPr>
        <p:txBody>
          <a:bodyPr>
            <a:prstTxWarp prst="textCanUp">
              <a:avLst>
                <a:gd name="adj" fmla="val 91037"/>
              </a:avLst>
            </a:prstTxWarp>
            <a:spAutoFit/>
          </a:bodyPr>
          <a:lstStyle/>
          <a:p>
            <a:pPr algn="ctr"/>
            <a:r>
              <a:rPr lang="fr-FR" sz="3200" i="1" kern="0" smtClean="0">
                <a:solidFill>
                  <a:schemeClr val="bg1"/>
                </a:solidFill>
                <a:effectLst>
                  <a:innerShdw blurRad="63500" dist="50800" dir="13500000">
                    <a:prstClr val="black">
                      <a:alpha val="50000"/>
                    </a:prstClr>
                  </a:innerShdw>
                </a:effectLst>
                <a:latin typeface="+mn-lt"/>
                <a:cs typeface="Calibri"/>
              </a:rPr>
              <a:t>Automne </a:t>
            </a:r>
            <a:r>
              <a:rPr lang="fr-FR" sz="3200" i="1" kern="0" smtClean="0">
                <a:solidFill>
                  <a:schemeClr val="bg1"/>
                </a:solidFill>
                <a:effectLst>
                  <a:innerShdw blurRad="63500" dist="50800" dir="13500000">
                    <a:prstClr val="black">
                      <a:alpha val="50000"/>
                    </a:prstClr>
                  </a:innerShdw>
                </a:effectLst>
                <a:latin typeface="+mn-lt"/>
                <a:cs typeface="Calibri"/>
              </a:rPr>
              <a:t>2019</a:t>
            </a:r>
            <a:endParaRPr lang="fr-FR" dirty="0">
              <a:solidFill>
                <a:schemeClr val="bg1"/>
              </a:solidFill>
              <a:effectLst>
                <a:innerShdw blurRad="63500" dist="50800" dir="13500000">
                  <a:prstClr val="black">
                    <a:alpha val="50000"/>
                  </a:prstClr>
                </a:innerShdw>
              </a:effectLst>
              <a:latin typeface="+mn-lt"/>
            </a:endParaRPr>
          </a:p>
        </p:txBody>
      </p:sp>
      <p:sp>
        <p:nvSpPr>
          <p:cNvPr id="7" name="Titre 4"/>
          <p:cNvSpPr txBox="1">
            <a:spLocks/>
          </p:cNvSpPr>
          <p:nvPr/>
        </p:nvSpPr>
        <p:spPr bwMode="gray">
          <a:xfrm>
            <a:off x="0" y="300624"/>
            <a:ext cx="9009530" cy="1202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bodyPr>
          <a:lstStyle/>
          <a:p>
            <a:pPr marL="0" marR="0" lvl="0" indent="0" algn="ctr" defTabSz="914400" rtl="0" eaLnBrk="0" fontAlgn="base" latinLnBrk="0" hangingPunct="0">
              <a:lnSpc>
                <a:spcPts val="3200"/>
              </a:lnSpc>
              <a:spcBef>
                <a:spcPct val="0"/>
              </a:spcBef>
              <a:spcAft>
                <a:spcPct val="0"/>
              </a:spcAft>
              <a:buClrTx/>
              <a:buSzTx/>
              <a:buFontTx/>
              <a:buNone/>
              <a:tabLst/>
              <a:defRPr/>
            </a:pP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INTRODUCTION</a:t>
            </a:r>
            <a:r>
              <a:rPr kumimoji="0" lang="en-CA" sz="3200" b="1" i="0" u="none" strike="noStrike" kern="0" cap="none" spc="0" normalizeH="0" noProof="0" dirty="0" smtClean="0">
                <a:ln>
                  <a:noFill/>
                </a:ln>
                <a:solidFill>
                  <a:schemeClr val="bg1"/>
                </a:solidFill>
                <a:effectLst/>
                <a:uLnTx/>
                <a:uFillTx/>
                <a:latin typeface="Arial Narrow" pitchFamily="34" charset="0"/>
                <a:ea typeface="ＭＳ Ｐゴシック" charset="0"/>
                <a:cs typeface="Tahoma" pitchFamily="34" charset="0"/>
              </a:rPr>
              <a:t> A LA GESTION DES AFFAIRES</a:t>
            </a: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
            </a:r>
            <a:b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b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ADM1700 </a:t>
            </a:r>
            <a:r>
              <a:rPr lang="en-CA" sz="3200" b="1" kern="0" dirty="0" smtClean="0">
                <a:solidFill>
                  <a:schemeClr val="bg1"/>
                </a:solidFill>
                <a:latin typeface="Arial Narrow" pitchFamily="34" charset="0"/>
                <a:cs typeface="Tahoma" pitchFamily="34" charset="0"/>
              </a:rPr>
              <a:t>A</a:t>
            </a:r>
            <a:r>
              <a:rPr kumimoji="0" lang="fr-FR" sz="3200" b="1" i="1"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
            </a:r>
            <a:br>
              <a:rPr kumimoji="0" lang="fr-FR" sz="3200" b="1" i="1"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br>
            <a:endParaRPr kumimoji="0" lang="fr-FR" sz="3200" b="1" i="1" u="none" strike="noStrike" kern="0" cap="none" spc="0" normalizeH="0" baseline="0" noProof="0" dirty="0">
              <a:ln>
                <a:noFill/>
              </a:ln>
              <a:solidFill>
                <a:schemeClr val="bg1"/>
              </a:solidFill>
              <a:effectLst/>
              <a:uLnTx/>
              <a:uFillTx/>
              <a:latin typeface="Arial Narrow" pitchFamily="34" charset="0"/>
              <a:ea typeface="ＭＳ Ｐゴシック" charset="0"/>
              <a:cs typeface="Tahom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Le rôles des partis pris dans la prise de décisions</a:t>
            </a:r>
            <a:endParaRPr lang="fr-FR" dirty="0"/>
          </a:p>
        </p:txBody>
      </p:sp>
      <p:sp>
        <p:nvSpPr>
          <p:cNvPr id="5" name="Flèche vers la droite 6"/>
          <p:cNvSpPr/>
          <p:nvPr/>
        </p:nvSpPr>
        <p:spPr bwMode="auto">
          <a:xfrm>
            <a:off x="200416" y="3632102"/>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pic>
        <p:nvPicPr>
          <p:cNvPr id="8" name="Image 7" descr="figure_04-04.jpg"/>
          <p:cNvPicPr>
            <a:picLocks noChangeAspect="1"/>
          </p:cNvPicPr>
          <p:nvPr/>
        </p:nvPicPr>
        <p:blipFill>
          <a:blip r:embed="rId2" cstate="print"/>
          <a:srcRect l="2122" r="15458"/>
          <a:stretch>
            <a:fillRect/>
          </a:stretch>
        </p:blipFill>
        <p:spPr>
          <a:xfrm>
            <a:off x="1966675" y="1440493"/>
            <a:ext cx="6907884" cy="3770334"/>
          </a:xfrm>
          <a:prstGeom prst="rect">
            <a:avLst/>
          </a:prstGeom>
        </p:spPr>
      </p:pic>
      <p:sp>
        <p:nvSpPr>
          <p:cNvPr id="9"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Les modèles de prise de décisions</a:t>
            </a:r>
            <a:endParaRPr lang="fr-FR" dirty="0"/>
          </a:p>
        </p:txBody>
      </p:sp>
      <p:sp>
        <p:nvSpPr>
          <p:cNvPr id="4" name="ZoneTexte 3"/>
          <p:cNvSpPr txBox="1"/>
          <p:nvPr/>
        </p:nvSpPr>
        <p:spPr>
          <a:xfrm>
            <a:off x="1716066" y="4008329"/>
            <a:ext cx="3394554" cy="707886"/>
          </a:xfrm>
          <a:prstGeom prst="rect">
            <a:avLst/>
          </a:prstGeom>
          <a:noFill/>
        </p:spPr>
        <p:txBody>
          <a:bodyPr wrap="square" rtlCol="0">
            <a:spAutoFit/>
          </a:bodyPr>
          <a:lstStyle/>
          <a:p>
            <a:pPr algn="ctr"/>
            <a:r>
              <a:rPr lang="fr-FR" dirty="0" smtClean="0">
                <a:solidFill>
                  <a:srgbClr val="FF0000"/>
                </a:solidFill>
              </a:rPr>
              <a:t>Le modèle bureaucratique (ou comportemental)</a:t>
            </a:r>
            <a:endParaRPr lang="fr-FR" dirty="0">
              <a:solidFill>
                <a:srgbClr val="FF0000"/>
              </a:solidFill>
            </a:endParaRPr>
          </a:p>
        </p:txBody>
      </p:sp>
      <p:sp>
        <p:nvSpPr>
          <p:cNvPr id="5" name="ZoneTexte 4"/>
          <p:cNvSpPr txBox="1"/>
          <p:nvPr/>
        </p:nvSpPr>
        <p:spPr>
          <a:xfrm>
            <a:off x="1929008" y="1415441"/>
            <a:ext cx="6926893" cy="830997"/>
          </a:xfrm>
          <a:prstGeom prst="rect">
            <a:avLst/>
          </a:prstGeom>
          <a:noFill/>
        </p:spPr>
        <p:txBody>
          <a:bodyPr wrap="square" rtlCol="0">
            <a:spAutoFit/>
          </a:bodyPr>
          <a:lstStyle/>
          <a:p>
            <a:r>
              <a:rPr lang="fr-FR" sz="1600" i="1" dirty="0" smtClean="0"/>
              <a:t>La masse de renseignements à traiter au moment de décider excède les capacités du cerveau humain. Ce modèle se base sur les concepts de satisfaction et de rationalité limitée</a:t>
            </a:r>
            <a:endParaRPr lang="fr-FR" sz="1600" i="1" dirty="0"/>
          </a:p>
        </p:txBody>
      </p:sp>
      <p:sp>
        <p:nvSpPr>
          <p:cNvPr id="6" name="ZoneTexte 5"/>
          <p:cNvSpPr txBox="1"/>
          <p:nvPr/>
        </p:nvSpPr>
        <p:spPr>
          <a:xfrm>
            <a:off x="5611660" y="2642992"/>
            <a:ext cx="3532340" cy="584775"/>
          </a:xfrm>
          <a:prstGeom prst="rect">
            <a:avLst/>
          </a:prstGeom>
          <a:noFill/>
        </p:spPr>
        <p:txBody>
          <a:bodyPr wrap="square" rtlCol="0">
            <a:spAutoFit/>
          </a:bodyPr>
          <a:lstStyle/>
          <a:p>
            <a:r>
              <a:rPr lang="fr-FR" sz="1600" dirty="0" smtClean="0"/>
              <a:t>1. Choisir un objectif qui donnera les résultats les plus satisfaisants </a:t>
            </a:r>
            <a:endParaRPr lang="fr-FR" sz="1600" dirty="0"/>
          </a:p>
        </p:txBody>
      </p:sp>
      <p:sp>
        <p:nvSpPr>
          <p:cNvPr id="7" name="ZoneTexte 6"/>
          <p:cNvSpPr txBox="1"/>
          <p:nvPr/>
        </p:nvSpPr>
        <p:spPr>
          <a:xfrm>
            <a:off x="5553327" y="3670127"/>
            <a:ext cx="3590673" cy="584775"/>
          </a:xfrm>
          <a:prstGeom prst="rect">
            <a:avLst/>
          </a:prstGeom>
          <a:noFill/>
        </p:spPr>
        <p:txBody>
          <a:bodyPr wrap="square" rtlCol="0">
            <a:spAutoFit/>
          </a:bodyPr>
          <a:lstStyle/>
          <a:p>
            <a:r>
              <a:rPr lang="fr-FR" sz="1600" dirty="0" smtClean="0"/>
              <a:t>2. Limiter sa recherche de solutions possibles</a:t>
            </a:r>
            <a:endParaRPr lang="fr-FR" sz="1600" dirty="0"/>
          </a:p>
        </p:txBody>
      </p:sp>
      <p:sp>
        <p:nvSpPr>
          <p:cNvPr id="10" name="ZoneTexte 9"/>
          <p:cNvSpPr txBox="1"/>
          <p:nvPr/>
        </p:nvSpPr>
        <p:spPr>
          <a:xfrm>
            <a:off x="5527402" y="4572000"/>
            <a:ext cx="3616598" cy="1077218"/>
          </a:xfrm>
          <a:prstGeom prst="rect">
            <a:avLst/>
          </a:prstGeom>
          <a:noFill/>
        </p:spPr>
        <p:txBody>
          <a:bodyPr wrap="square" rtlCol="0">
            <a:spAutoFit/>
          </a:bodyPr>
          <a:lstStyle/>
          <a:p>
            <a:r>
              <a:rPr lang="fr-FR" sz="1600" dirty="0" smtClean="0"/>
              <a:t>3.Restreindre l’examen des éléments de l’environnement interne ou externe qui influeront sur le résultat des décisions.</a:t>
            </a:r>
            <a:endParaRPr lang="fr-FR" sz="1600" dirty="0"/>
          </a:p>
        </p:txBody>
      </p:sp>
      <p:sp>
        <p:nvSpPr>
          <p:cNvPr id="8" name="Accolade ouvrante 7"/>
          <p:cNvSpPr/>
          <p:nvPr/>
        </p:nvSpPr>
        <p:spPr bwMode="auto">
          <a:xfrm>
            <a:off x="5035463" y="2693096"/>
            <a:ext cx="425885" cy="3281820"/>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9" name="Flèche vers la droite 6"/>
          <p:cNvSpPr/>
          <p:nvPr/>
        </p:nvSpPr>
        <p:spPr bwMode="auto">
          <a:xfrm>
            <a:off x="225468" y="438366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3"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Les modèles de prise de décisions</a:t>
            </a:r>
            <a:endParaRPr lang="fr-FR" dirty="0"/>
          </a:p>
        </p:txBody>
      </p:sp>
      <p:sp>
        <p:nvSpPr>
          <p:cNvPr id="4" name="ZoneTexte 3"/>
          <p:cNvSpPr txBox="1"/>
          <p:nvPr/>
        </p:nvSpPr>
        <p:spPr>
          <a:xfrm>
            <a:off x="2054268" y="1540701"/>
            <a:ext cx="5498926" cy="400110"/>
          </a:xfrm>
          <a:prstGeom prst="rect">
            <a:avLst/>
          </a:prstGeom>
          <a:noFill/>
        </p:spPr>
        <p:txBody>
          <a:bodyPr wrap="square" rtlCol="0">
            <a:spAutoFit/>
          </a:bodyPr>
          <a:lstStyle/>
          <a:p>
            <a:pPr algn="ctr"/>
            <a:r>
              <a:rPr lang="fr-FR" dirty="0" smtClean="0">
                <a:solidFill>
                  <a:srgbClr val="FF0000"/>
                </a:solidFill>
              </a:rPr>
              <a:t>Le modèle classique (ou modèle rationnel)</a:t>
            </a:r>
            <a:endParaRPr lang="fr-FR" dirty="0">
              <a:solidFill>
                <a:srgbClr val="FF0000"/>
              </a:solidFill>
            </a:endParaRPr>
          </a:p>
        </p:txBody>
      </p:sp>
      <p:sp>
        <p:nvSpPr>
          <p:cNvPr id="5" name="ZoneTexte 4"/>
          <p:cNvSpPr txBox="1"/>
          <p:nvPr/>
        </p:nvSpPr>
        <p:spPr>
          <a:xfrm>
            <a:off x="1916483" y="3482236"/>
            <a:ext cx="2517730" cy="1323439"/>
          </a:xfrm>
          <a:prstGeom prst="rect">
            <a:avLst/>
          </a:prstGeom>
          <a:noFill/>
        </p:spPr>
        <p:txBody>
          <a:bodyPr wrap="square" rtlCol="0">
            <a:spAutoFit/>
          </a:bodyPr>
          <a:lstStyle/>
          <a:p>
            <a:r>
              <a:rPr lang="fr-FR" sz="1600" dirty="0" smtClean="0"/>
              <a:t>Ce modèle exige que le décideur parcoure une suite d’étapes logiques nécessitant chacune une analyse rigoureuse.</a:t>
            </a:r>
            <a:endParaRPr lang="fr-FR" sz="1600" dirty="0"/>
          </a:p>
        </p:txBody>
      </p:sp>
      <p:sp>
        <p:nvSpPr>
          <p:cNvPr id="6" name="ZoneTexte 5"/>
          <p:cNvSpPr txBox="1"/>
          <p:nvPr/>
        </p:nvSpPr>
        <p:spPr>
          <a:xfrm>
            <a:off x="4634631" y="3106455"/>
            <a:ext cx="4183693" cy="338554"/>
          </a:xfrm>
          <a:prstGeom prst="rect">
            <a:avLst/>
          </a:prstGeom>
          <a:noFill/>
        </p:spPr>
        <p:txBody>
          <a:bodyPr wrap="square" rtlCol="0">
            <a:spAutoFit/>
          </a:bodyPr>
          <a:lstStyle/>
          <a:p>
            <a:r>
              <a:rPr lang="fr-FR" sz="1600" dirty="0" smtClean="0"/>
              <a:t>1. Cerner avec précision le problème</a:t>
            </a:r>
            <a:endParaRPr lang="fr-FR" sz="1600" dirty="0"/>
          </a:p>
        </p:txBody>
      </p:sp>
      <p:sp>
        <p:nvSpPr>
          <p:cNvPr id="7" name="ZoneTexte 6"/>
          <p:cNvSpPr txBox="1"/>
          <p:nvPr/>
        </p:nvSpPr>
        <p:spPr>
          <a:xfrm>
            <a:off x="4709786" y="3695178"/>
            <a:ext cx="3645074" cy="338554"/>
          </a:xfrm>
          <a:prstGeom prst="rect">
            <a:avLst/>
          </a:prstGeom>
          <a:noFill/>
        </p:spPr>
        <p:txBody>
          <a:bodyPr wrap="square" rtlCol="0">
            <a:spAutoFit/>
          </a:bodyPr>
          <a:lstStyle/>
          <a:p>
            <a:r>
              <a:rPr lang="fr-FR" sz="1600" dirty="0" smtClean="0"/>
              <a:t>2. Définir les options possibles</a:t>
            </a:r>
            <a:endParaRPr lang="fr-FR" sz="1600" dirty="0"/>
          </a:p>
        </p:txBody>
      </p:sp>
      <p:sp>
        <p:nvSpPr>
          <p:cNvPr id="8" name="ZoneTexte 7"/>
          <p:cNvSpPr txBox="1"/>
          <p:nvPr/>
        </p:nvSpPr>
        <p:spPr>
          <a:xfrm>
            <a:off x="4597054" y="4384109"/>
            <a:ext cx="4972832" cy="338554"/>
          </a:xfrm>
          <a:prstGeom prst="rect">
            <a:avLst/>
          </a:prstGeom>
          <a:noFill/>
        </p:spPr>
        <p:txBody>
          <a:bodyPr wrap="square" rtlCol="0">
            <a:spAutoFit/>
          </a:bodyPr>
          <a:lstStyle/>
          <a:p>
            <a:r>
              <a:rPr lang="fr-FR" sz="1600" dirty="0" smtClean="0"/>
              <a:t>3. Examiner les avantages et les inconvénients</a:t>
            </a:r>
            <a:endParaRPr lang="fr-FR" sz="1600" dirty="0"/>
          </a:p>
        </p:txBody>
      </p:sp>
      <p:sp>
        <p:nvSpPr>
          <p:cNvPr id="9" name="ZoneTexte 8"/>
          <p:cNvSpPr txBox="1"/>
          <p:nvPr/>
        </p:nvSpPr>
        <p:spPr>
          <a:xfrm>
            <a:off x="4747363" y="5085567"/>
            <a:ext cx="2354893" cy="338554"/>
          </a:xfrm>
          <a:prstGeom prst="rect">
            <a:avLst/>
          </a:prstGeom>
          <a:noFill/>
        </p:spPr>
        <p:txBody>
          <a:bodyPr wrap="square" rtlCol="0">
            <a:spAutoFit/>
          </a:bodyPr>
          <a:lstStyle/>
          <a:p>
            <a:r>
              <a:rPr lang="fr-FR" sz="1600" dirty="0" smtClean="0"/>
              <a:t>4.Fixer son choix</a:t>
            </a:r>
            <a:endParaRPr lang="fr-FR" sz="1600" dirty="0"/>
          </a:p>
        </p:txBody>
      </p:sp>
      <p:sp>
        <p:nvSpPr>
          <p:cNvPr id="11" name="Accolade ouvrante 10"/>
          <p:cNvSpPr/>
          <p:nvPr/>
        </p:nvSpPr>
        <p:spPr bwMode="auto">
          <a:xfrm>
            <a:off x="4171167" y="3006247"/>
            <a:ext cx="651354" cy="2517732"/>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2" name="Flèche vers la droite 6"/>
          <p:cNvSpPr/>
          <p:nvPr/>
        </p:nvSpPr>
        <p:spPr bwMode="auto">
          <a:xfrm>
            <a:off x="175364" y="4609132"/>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5"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re 34"/>
          <p:cNvSpPr>
            <a:spLocks noGrp="1"/>
          </p:cNvSpPr>
          <p:nvPr>
            <p:ph type="title"/>
          </p:nvPr>
        </p:nvSpPr>
        <p:spPr/>
        <p:txBody>
          <a:bodyPr/>
          <a:lstStyle/>
          <a:p>
            <a:r>
              <a:rPr lang="fr-FR" dirty="0" smtClean="0">
                <a:latin typeface="Arial" charset="0"/>
                <a:cs typeface="Arial" charset="0"/>
              </a:rPr>
              <a:t>Les modèles de prise de décisions</a:t>
            </a:r>
            <a:endParaRPr lang="fr-FR" dirty="0"/>
          </a:p>
        </p:txBody>
      </p:sp>
      <p:pic>
        <p:nvPicPr>
          <p:cNvPr id="4" name="Image 3" descr="figure_04-01.jpg"/>
          <p:cNvPicPr>
            <a:picLocks noChangeAspect="1"/>
          </p:cNvPicPr>
          <p:nvPr/>
        </p:nvPicPr>
        <p:blipFill>
          <a:blip r:embed="rId2" cstate="print"/>
          <a:srcRect l="319" t="2183" r="12895"/>
          <a:stretch>
            <a:fillRect/>
          </a:stretch>
        </p:blipFill>
        <p:spPr>
          <a:xfrm>
            <a:off x="128023" y="1640910"/>
            <a:ext cx="8830651" cy="4096011"/>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Modèle rationnel de prise de décision</a:t>
            </a:r>
            <a:endParaRPr lang="fr-FR" dirty="0"/>
          </a:p>
        </p:txBody>
      </p:sp>
      <p:sp>
        <p:nvSpPr>
          <p:cNvPr id="8" name="Rectangle 56"/>
          <p:cNvSpPr txBox="1">
            <a:spLocks noChangeArrowheads="1"/>
          </p:cNvSpPr>
          <p:nvPr/>
        </p:nvSpPr>
        <p:spPr bwMode="gray">
          <a:xfrm>
            <a:off x="0" y="0"/>
            <a:ext cx="91440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ctr" anchorCtr="0" compatLnSpc="1">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fr-CA" sz="26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
            </a:r>
            <a:br>
              <a:rPr kumimoji="0" lang="fr-CA" sz="26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br>
            <a:endParaRPr kumimoji="0" lang="fr-CA" sz="2600" b="1" i="0" u="none" strike="noStrike" kern="0" cap="none" spc="0" normalizeH="0" baseline="0" noProof="0" dirty="0">
              <a:ln>
                <a:noFill/>
              </a:ln>
              <a:solidFill>
                <a:schemeClr val="bg1"/>
              </a:solidFill>
              <a:effectLst/>
              <a:uLnTx/>
              <a:uFillTx/>
              <a:latin typeface="Arial Narrow" pitchFamily="34" charset="0"/>
              <a:ea typeface="ＭＳ Ｐゴシック" charset="0"/>
              <a:cs typeface="Tahoma" pitchFamily="34" charset="0"/>
            </a:endParaRPr>
          </a:p>
        </p:txBody>
      </p:sp>
      <p:sp>
        <p:nvSpPr>
          <p:cNvPr id="9" name="Rectangle 4"/>
          <p:cNvSpPr>
            <a:spLocks noChangeArrowheads="1"/>
          </p:cNvSpPr>
          <p:nvPr/>
        </p:nvSpPr>
        <p:spPr bwMode="auto">
          <a:xfrm>
            <a:off x="355600" y="3333750"/>
            <a:ext cx="8534400" cy="1466850"/>
          </a:xfrm>
          <a:prstGeom prst="rect">
            <a:avLst/>
          </a:prstGeom>
          <a:solidFill>
            <a:schemeClr val="bg1"/>
          </a:solidFill>
          <a:ln w="25400">
            <a:solidFill>
              <a:srgbClr val="2A3831"/>
            </a:solidFill>
            <a:miter lim="800000"/>
            <a:headEnd/>
            <a:tailEnd/>
          </a:ln>
          <a:effectLst/>
        </p:spPr>
        <p:txBody>
          <a:bodyPr wrap="none" anchor="ctr"/>
          <a:lstStyle/>
          <a:p>
            <a:endParaRPr lang="fr-FR"/>
          </a:p>
        </p:txBody>
      </p:sp>
      <p:sp>
        <p:nvSpPr>
          <p:cNvPr id="10" name="Rectangle 5"/>
          <p:cNvSpPr>
            <a:spLocks noChangeArrowheads="1"/>
          </p:cNvSpPr>
          <p:nvPr/>
        </p:nvSpPr>
        <p:spPr bwMode="auto">
          <a:xfrm>
            <a:off x="355600" y="5067300"/>
            <a:ext cx="8534400" cy="1333500"/>
          </a:xfrm>
          <a:prstGeom prst="rect">
            <a:avLst/>
          </a:prstGeom>
          <a:solidFill>
            <a:schemeClr val="bg1"/>
          </a:solidFill>
          <a:ln w="25400">
            <a:solidFill>
              <a:srgbClr val="2A3831"/>
            </a:solidFill>
            <a:miter lim="800000"/>
            <a:headEnd/>
            <a:tailEnd/>
          </a:ln>
          <a:effectLst/>
        </p:spPr>
        <p:txBody>
          <a:bodyPr wrap="none" anchor="ctr"/>
          <a:lstStyle/>
          <a:p>
            <a:endParaRPr lang="fr-FR"/>
          </a:p>
        </p:txBody>
      </p:sp>
      <p:sp>
        <p:nvSpPr>
          <p:cNvPr id="11" name="Rectangle 21"/>
          <p:cNvSpPr>
            <a:spLocks noChangeArrowheads="1"/>
          </p:cNvSpPr>
          <p:nvPr/>
        </p:nvSpPr>
        <p:spPr bwMode="auto">
          <a:xfrm>
            <a:off x="355600" y="1600200"/>
            <a:ext cx="8534400" cy="1333500"/>
          </a:xfrm>
          <a:prstGeom prst="rect">
            <a:avLst/>
          </a:prstGeom>
          <a:solidFill>
            <a:schemeClr val="bg1"/>
          </a:solidFill>
          <a:ln w="25400">
            <a:solidFill>
              <a:srgbClr val="2A3831"/>
            </a:solidFill>
            <a:miter lim="800000"/>
            <a:headEnd/>
            <a:tailEnd/>
          </a:ln>
          <a:effectLst/>
        </p:spPr>
        <p:txBody>
          <a:bodyPr wrap="none" anchor="ctr"/>
          <a:lstStyle/>
          <a:p>
            <a:endParaRPr lang="fr-FR"/>
          </a:p>
        </p:txBody>
      </p:sp>
      <p:sp>
        <p:nvSpPr>
          <p:cNvPr id="12" name="Rectangle 22"/>
          <p:cNvSpPr>
            <a:spLocks noChangeArrowheads="1"/>
          </p:cNvSpPr>
          <p:nvPr/>
        </p:nvSpPr>
        <p:spPr bwMode="auto">
          <a:xfrm>
            <a:off x="450937" y="2049289"/>
            <a:ext cx="2943616" cy="800100"/>
          </a:xfrm>
          <a:prstGeom prst="rect">
            <a:avLst/>
          </a:prstGeom>
          <a:solidFill>
            <a:srgbClr val="FFFFEB"/>
          </a:solidFill>
          <a:ln w="25400">
            <a:solidFill>
              <a:srgbClr val="2A3831"/>
            </a:solidFill>
            <a:miter lim="800000"/>
            <a:headEnd/>
            <a:tailEnd/>
          </a:ln>
          <a:effectLst/>
        </p:spPr>
        <p:txBody>
          <a:bodyPr wrap="none" anchor="ctr"/>
          <a:lstStyle/>
          <a:p>
            <a:endParaRPr lang="fr-FR"/>
          </a:p>
        </p:txBody>
      </p:sp>
      <p:sp>
        <p:nvSpPr>
          <p:cNvPr id="13" name="Rectangle 23"/>
          <p:cNvSpPr>
            <a:spLocks noChangeArrowheads="1"/>
          </p:cNvSpPr>
          <p:nvPr/>
        </p:nvSpPr>
        <p:spPr bwMode="auto">
          <a:xfrm>
            <a:off x="3505199" y="2019821"/>
            <a:ext cx="3346537" cy="800100"/>
          </a:xfrm>
          <a:prstGeom prst="rect">
            <a:avLst/>
          </a:prstGeom>
          <a:solidFill>
            <a:srgbClr val="FFFFEB"/>
          </a:solidFill>
          <a:ln w="25400">
            <a:solidFill>
              <a:srgbClr val="2A3831"/>
            </a:solidFill>
            <a:miter lim="800000"/>
            <a:headEnd/>
            <a:tailEnd/>
          </a:ln>
          <a:effectLst/>
        </p:spPr>
        <p:txBody>
          <a:bodyPr wrap="none" anchor="ctr"/>
          <a:lstStyle/>
          <a:p>
            <a:endParaRPr lang="fr-FR"/>
          </a:p>
        </p:txBody>
      </p:sp>
      <p:sp>
        <p:nvSpPr>
          <p:cNvPr id="14" name="Rectangle 24"/>
          <p:cNvSpPr>
            <a:spLocks noChangeArrowheads="1"/>
          </p:cNvSpPr>
          <p:nvPr/>
        </p:nvSpPr>
        <p:spPr bwMode="auto">
          <a:xfrm>
            <a:off x="6934200" y="2057400"/>
            <a:ext cx="1828800" cy="800100"/>
          </a:xfrm>
          <a:prstGeom prst="rect">
            <a:avLst/>
          </a:prstGeom>
          <a:solidFill>
            <a:srgbClr val="FFFFEB"/>
          </a:solidFill>
          <a:ln w="25400">
            <a:solidFill>
              <a:srgbClr val="2A3831"/>
            </a:solidFill>
            <a:miter lim="800000"/>
            <a:headEnd/>
            <a:tailEnd/>
          </a:ln>
          <a:effectLst/>
        </p:spPr>
        <p:txBody>
          <a:bodyPr wrap="none" anchor="ctr"/>
          <a:lstStyle/>
          <a:p>
            <a:endParaRPr lang="fr-FR"/>
          </a:p>
        </p:txBody>
      </p:sp>
      <p:sp>
        <p:nvSpPr>
          <p:cNvPr id="15" name="Rectangle 33"/>
          <p:cNvSpPr>
            <a:spLocks noChangeArrowheads="1"/>
          </p:cNvSpPr>
          <p:nvPr/>
        </p:nvSpPr>
        <p:spPr bwMode="auto">
          <a:xfrm>
            <a:off x="533400" y="3962400"/>
            <a:ext cx="3073400" cy="757238"/>
          </a:xfrm>
          <a:prstGeom prst="rect">
            <a:avLst/>
          </a:prstGeom>
          <a:solidFill>
            <a:srgbClr val="FFFFEB"/>
          </a:solidFill>
          <a:ln w="25400">
            <a:solidFill>
              <a:srgbClr val="2A3831"/>
            </a:solidFill>
            <a:miter lim="800000"/>
            <a:headEnd/>
            <a:tailEnd/>
          </a:ln>
          <a:effectLst/>
        </p:spPr>
        <p:txBody>
          <a:bodyPr wrap="none" anchor="ctr"/>
          <a:lstStyle/>
          <a:p>
            <a:endParaRPr lang="fr-FR"/>
          </a:p>
        </p:txBody>
      </p:sp>
      <p:sp>
        <p:nvSpPr>
          <p:cNvPr id="17" name="Rectangle 39"/>
          <p:cNvSpPr>
            <a:spLocks noChangeArrowheads="1"/>
          </p:cNvSpPr>
          <p:nvPr/>
        </p:nvSpPr>
        <p:spPr bwMode="auto">
          <a:xfrm>
            <a:off x="4642980" y="3987452"/>
            <a:ext cx="3561567" cy="723900"/>
          </a:xfrm>
          <a:prstGeom prst="rect">
            <a:avLst/>
          </a:prstGeom>
          <a:solidFill>
            <a:srgbClr val="FFFFEB"/>
          </a:solidFill>
          <a:ln w="25400">
            <a:solidFill>
              <a:srgbClr val="2A3831"/>
            </a:solidFill>
            <a:miter lim="800000"/>
            <a:headEnd/>
            <a:tailEnd/>
          </a:ln>
          <a:effectLst/>
        </p:spPr>
        <p:txBody>
          <a:bodyPr wrap="none" anchor="ctr"/>
          <a:lstStyle/>
          <a:p>
            <a:endParaRPr lang="fr-FR"/>
          </a:p>
        </p:txBody>
      </p:sp>
      <p:sp>
        <p:nvSpPr>
          <p:cNvPr id="18" name="Rectangle 44"/>
          <p:cNvSpPr>
            <a:spLocks noChangeArrowheads="1"/>
          </p:cNvSpPr>
          <p:nvPr/>
        </p:nvSpPr>
        <p:spPr bwMode="auto">
          <a:xfrm>
            <a:off x="507999" y="5498926"/>
            <a:ext cx="2736241" cy="801862"/>
          </a:xfrm>
          <a:prstGeom prst="rect">
            <a:avLst/>
          </a:prstGeom>
          <a:solidFill>
            <a:srgbClr val="FFFFEB"/>
          </a:solidFill>
          <a:ln w="25400">
            <a:solidFill>
              <a:srgbClr val="2A3831"/>
            </a:solidFill>
            <a:miter lim="800000"/>
            <a:headEnd/>
            <a:tailEnd/>
          </a:ln>
          <a:effectLst/>
        </p:spPr>
        <p:txBody>
          <a:bodyPr wrap="none" anchor="ctr"/>
          <a:lstStyle/>
          <a:p>
            <a:endParaRPr lang="fr-FR"/>
          </a:p>
        </p:txBody>
      </p:sp>
      <p:sp>
        <p:nvSpPr>
          <p:cNvPr id="19" name="Rectangle 47"/>
          <p:cNvSpPr>
            <a:spLocks noChangeArrowheads="1"/>
          </p:cNvSpPr>
          <p:nvPr/>
        </p:nvSpPr>
        <p:spPr bwMode="auto">
          <a:xfrm>
            <a:off x="3505199" y="5486400"/>
            <a:ext cx="4098099" cy="814192"/>
          </a:xfrm>
          <a:prstGeom prst="rect">
            <a:avLst/>
          </a:prstGeom>
          <a:solidFill>
            <a:srgbClr val="FFFFEB"/>
          </a:solidFill>
          <a:ln w="25400">
            <a:solidFill>
              <a:srgbClr val="2A3831"/>
            </a:solidFill>
            <a:miter lim="800000"/>
            <a:headEnd/>
            <a:tailEnd/>
          </a:ln>
          <a:effectLst/>
        </p:spPr>
        <p:txBody>
          <a:bodyPr wrap="none" anchor="ctr"/>
          <a:lstStyle/>
          <a:p>
            <a:endParaRPr lang="fr-FR"/>
          </a:p>
        </p:txBody>
      </p:sp>
      <p:sp>
        <p:nvSpPr>
          <p:cNvPr id="22" name="Text Box 12"/>
          <p:cNvSpPr txBox="1">
            <a:spLocks noChangeArrowheads="1"/>
          </p:cNvSpPr>
          <p:nvPr/>
        </p:nvSpPr>
        <p:spPr bwMode="auto">
          <a:xfrm>
            <a:off x="488514" y="2004164"/>
            <a:ext cx="3018774" cy="923330"/>
          </a:xfrm>
          <a:prstGeom prst="rect">
            <a:avLst/>
          </a:prstGeom>
          <a:noFill/>
          <a:ln w="9525">
            <a:noFill/>
            <a:miter lim="800000"/>
            <a:headEnd/>
            <a:tailEnd/>
          </a:ln>
          <a:effectLst/>
        </p:spPr>
        <p:txBody>
          <a:bodyPr wrap="square">
            <a:spAutoFit/>
          </a:bodyPr>
          <a:lstStyle/>
          <a:p>
            <a:pPr marL="228600" indent="-228600" eaLnBrk="1" hangingPunct="1">
              <a:spcBef>
                <a:spcPct val="50000"/>
              </a:spcBef>
            </a:pPr>
            <a:r>
              <a:rPr lang="fr-CA" sz="1800" b="1" dirty="0">
                <a:solidFill>
                  <a:srgbClr val="3D5348"/>
                </a:solidFill>
              </a:rPr>
              <a:t>1. </a:t>
            </a:r>
            <a:r>
              <a:rPr lang="fr-CA" sz="1800" b="1" dirty="0" smtClean="0">
                <a:solidFill>
                  <a:srgbClr val="3D5348"/>
                </a:solidFill>
              </a:rPr>
              <a:t>Reconnaissance et définition de la situation problématique</a:t>
            </a:r>
            <a:endParaRPr lang="fr-CA" sz="1800" b="1" dirty="0">
              <a:solidFill>
                <a:srgbClr val="3D5348"/>
              </a:solidFill>
            </a:endParaRPr>
          </a:p>
        </p:txBody>
      </p:sp>
      <p:sp>
        <p:nvSpPr>
          <p:cNvPr id="23" name="Text Box 14"/>
          <p:cNvSpPr txBox="1">
            <a:spLocks noChangeArrowheads="1"/>
          </p:cNvSpPr>
          <p:nvPr/>
        </p:nvSpPr>
        <p:spPr bwMode="auto">
          <a:xfrm>
            <a:off x="3583356" y="2150019"/>
            <a:ext cx="3155647" cy="646331"/>
          </a:xfrm>
          <a:prstGeom prst="rect">
            <a:avLst/>
          </a:prstGeom>
          <a:noFill/>
          <a:ln w="9525">
            <a:noFill/>
            <a:miter lim="800000"/>
            <a:headEnd/>
            <a:tailEnd/>
          </a:ln>
          <a:effectLst/>
        </p:spPr>
        <p:txBody>
          <a:bodyPr wrap="square">
            <a:spAutoFit/>
          </a:bodyPr>
          <a:lstStyle/>
          <a:p>
            <a:pPr marL="228600" indent="-228600" eaLnBrk="1" hangingPunct="1">
              <a:spcBef>
                <a:spcPct val="50000"/>
              </a:spcBef>
            </a:pPr>
            <a:r>
              <a:rPr lang="fr-CA" sz="1800" b="1" dirty="0">
                <a:solidFill>
                  <a:srgbClr val="3D5348"/>
                </a:solidFill>
              </a:rPr>
              <a:t>2. </a:t>
            </a:r>
            <a:r>
              <a:rPr lang="fr-CA" sz="1800" b="1" dirty="0" smtClean="0">
                <a:solidFill>
                  <a:srgbClr val="3D5348"/>
                </a:solidFill>
              </a:rPr>
              <a:t>Détermination des objectifs et leurs critères</a:t>
            </a:r>
            <a:endParaRPr lang="fr-CA" sz="1800" b="1" dirty="0">
              <a:solidFill>
                <a:srgbClr val="3D5348"/>
              </a:solidFill>
            </a:endParaRPr>
          </a:p>
        </p:txBody>
      </p:sp>
      <p:sp>
        <p:nvSpPr>
          <p:cNvPr id="24" name="Text Box 30"/>
          <p:cNvSpPr txBox="1">
            <a:spLocks noChangeArrowheads="1"/>
          </p:cNvSpPr>
          <p:nvPr/>
        </p:nvSpPr>
        <p:spPr bwMode="auto">
          <a:xfrm>
            <a:off x="361950" y="1600200"/>
            <a:ext cx="8420100" cy="412750"/>
          </a:xfrm>
          <a:prstGeom prst="rect">
            <a:avLst/>
          </a:prstGeom>
          <a:noFill/>
          <a:ln w="9525">
            <a:noFill/>
            <a:miter lim="800000"/>
            <a:headEnd/>
            <a:tailEnd/>
          </a:ln>
          <a:effectLst/>
        </p:spPr>
        <p:txBody>
          <a:bodyPr>
            <a:spAutoFit/>
          </a:bodyPr>
          <a:lstStyle/>
          <a:p>
            <a:pPr marL="187325" indent="-187325" eaLnBrk="1" hangingPunct="1">
              <a:spcBef>
                <a:spcPct val="50000"/>
              </a:spcBef>
            </a:pPr>
            <a:r>
              <a:rPr lang="fr-CA" sz="2100" b="1" dirty="0">
                <a:solidFill>
                  <a:srgbClr val="3D5348"/>
                </a:solidFill>
              </a:rPr>
              <a:t>Phase </a:t>
            </a:r>
            <a:r>
              <a:rPr lang="fr-CA" sz="2100" b="1" dirty="0" smtClean="0">
                <a:solidFill>
                  <a:srgbClr val="3D5348"/>
                </a:solidFill>
              </a:rPr>
              <a:t>de préparation</a:t>
            </a:r>
            <a:endParaRPr lang="fr-CA" sz="2100" b="1" dirty="0">
              <a:solidFill>
                <a:srgbClr val="3D5348"/>
              </a:solidFill>
            </a:endParaRPr>
          </a:p>
        </p:txBody>
      </p:sp>
      <p:sp>
        <p:nvSpPr>
          <p:cNvPr id="25" name="Text Box 32"/>
          <p:cNvSpPr txBox="1">
            <a:spLocks noChangeArrowheads="1"/>
          </p:cNvSpPr>
          <p:nvPr/>
        </p:nvSpPr>
        <p:spPr bwMode="auto">
          <a:xfrm>
            <a:off x="588723" y="4038600"/>
            <a:ext cx="3068877" cy="646331"/>
          </a:xfrm>
          <a:prstGeom prst="rect">
            <a:avLst/>
          </a:prstGeom>
          <a:noFill/>
          <a:ln w="9525">
            <a:noFill/>
            <a:miter lim="800000"/>
            <a:headEnd/>
            <a:tailEnd/>
          </a:ln>
          <a:effectLst/>
        </p:spPr>
        <p:txBody>
          <a:bodyPr wrap="square">
            <a:spAutoFit/>
          </a:bodyPr>
          <a:lstStyle/>
          <a:p>
            <a:pPr marL="228600" indent="-228600" eaLnBrk="1" hangingPunct="1">
              <a:spcBef>
                <a:spcPct val="50000"/>
              </a:spcBef>
            </a:pPr>
            <a:r>
              <a:rPr lang="fr-CA" sz="1800" b="1" dirty="0" smtClean="0">
                <a:solidFill>
                  <a:srgbClr val="3D5348"/>
                </a:solidFill>
              </a:rPr>
              <a:t>4. Recherche et évaluation des solutions</a:t>
            </a:r>
            <a:endParaRPr lang="fr-CA" sz="1800" b="1" dirty="0">
              <a:solidFill>
                <a:srgbClr val="3D5348"/>
              </a:solidFill>
            </a:endParaRPr>
          </a:p>
        </p:txBody>
      </p:sp>
      <p:sp>
        <p:nvSpPr>
          <p:cNvPr id="27" name="Text Box 38"/>
          <p:cNvSpPr txBox="1">
            <a:spLocks noChangeArrowheads="1"/>
          </p:cNvSpPr>
          <p:nvPr/>
        </p:nvSpPr>
        <p:spPr bwMode="auto">
          <a:xfrm>
            <a:off x="5081392" y="4088704"/>
            <a:ext cx="3010422" cy="369332"/>
          </a:xfrm>
          <a:prstGeom prst="rect">
            <a:avLst/>
          </a:prstGeom>
          <a:noFill/>
          <a:ln w="9525">
            <a:noFill/>
            <a:miter lim="800000"/>
            <a:headEnd/>
            <a:tailEnd/>
          </a:ln>
          <a:effectLst/>
        </p:spPr>
        <p:txBody>
          <a:bodyPr wrap="square">
            <a:spAutoFit/>
          </a:bodyPr>
          <a:lstStyle/>
          <a:p>
            <a:pPr marL="228600" indent="-228600" eaLnBrk="1" hangingPunct="1">
              <a:spcBef>
                <a:spcPct val="50000"/>
              </a:spcBef>
            </a:pPr>
            <a:r>
              <a:rPr lang="fr-CA" sz="1800" b="1" dirty="0">
                <a:solidFill>
                  <a:srgbClr val="3D5348"/>
                </a:solidFill>
              </a:rPr>
              <a:t>5</a:t>
            </a:r>
            <a:r>
              <a:rPr lang="fr-CA" sz="1800" b="1" dirty="0" smtClean="0">
                <a:solidFill>
                  <a:srgbClr val="3D5348"/>
                </a:solidFill>
              </a:rPr>
              <a:t>. </a:t>
            </a:r>
            <a:r>
              <a:rPr lang="fr-CA" sz="1800" b="1" dirty="0">
                <a:solidFill>
                  <a:srgbClr val="3D5348"/>
                </a:solidFill>
              </a:rPr>
              <a:t>Choix d’une </a:t>
            </a:r>
            <a:r>
              <a:rPr lang="fr-CA" sz="1800" b="1" dirty="0" smtClean="0">
                <a:solidFill>
                  <a:srgbClr val="3D5348"/>
                </a:solidFill>
              </a:rPr>
              <a:t>solution</a:t>
            </a:r>
            <a:endParaRPr lang="fr-CA" sz="1800" b="1" dirty="0">
              <a:solidFill>
                <a:srgbClr val="3D5348"/>
              </a:solidFill>
            </a:endParaRPr>
          </a:p>
        </p:txBody>
      </p:sp>
      <p:sp>
        <p:nvSpPr>
          <p:cNvPr id="28" name="Text Box 40"/>
          <p:cNvSpPr txBox="1">
            <a:spLocks noChangeArrowheads="1"/>
          </p:cNvSpPr>
          <p:nvPr/>
        </p:nvSpPr>
        <p:spPr bwMode="auto">
          <a:xfrm>
            <a:off x="361950" y="3429000"/>
            <a:ext cx="8420100" cy="412750"/>
          </a:xfrm>
          <a:prstGeom prst="rect">
            <a:avLst/>
          </a:prstGeom>
          <a:noFill/>
          <a:ln w="9525">
            <a:noFill/>
            <a:miter lim="800000"/>
            <a:headEnd/>
            <a:tailEnd/>
          </a:ln>
          <a:effectLst/>
        </p:spPr>
        <p:txBody>
          <a:bodyPr>
            <a:spAutoFit/>
          </a:bodyPr>
          <a:lstStyle/>
          <a:p>
            <a:pPr marL="187325" indent="-187325" eaLnBrk="1" hangingPunct="1">
              <a:spcBef>
                <a:spcPct val="50000"/>
              </a:spcBef>
            </a:pPr>
            <a:r>
              <a:rPr lang="fr-CA" sz="2100" b="1" dirty="0">
                <a:solidFill>
                  <a:srgbClr val="3D5348"/>
                </a:solidFill>
              </a:rPr>
              <a:t>Phase de décision</a:t>
            </a:r>
          </a:p>
        </p:txBody>
      </p:sp>
      <p:sp>
        <p:nvSpPr>
          <p:cNvPr id="29" name="Text Box 41"/>
          <p:cNvSpPr txBox="1">
            <a:spLocks noChangeArrowheads="1"/>
          </p:cNvSpPr>
          <p:nvPr/>
        </p:nvSpPr>
        <p:spPr bwMode="auto">
          <a:xfrm>
            <a:off x="419100" y="5100638"/>
            <a:ext cx="8420100" cy="412750"/>
          </a:xfrm>
          <a:prstGeom prst="rect">
            <a:avLst/>
          </a:prstGeom>
          <a:noFill/>
          <a:ln w="9525">
            <a:noFill/>
            <a:miter lim="800000"/>
            <a:headEnd/>
            <a:tailEnd/>
          </a:ln>
          <a:effectLst/>
        </p:spPr>
        <p:txBody>
          <a:bodyPr>
            <a:spAutoFit/>
          </a:bodyPr>
          <a:lstStyle/>
          <a:p>
            <a:pPr marL="187325" indent="-187325" eaLnBrk="1" hangingPunct="1">
              <a:spcBef>
                <a:spcPct val="50000"/>
              </a:spcBef>
            </a:pPr>
            <a:r>
              <a:rPr lang="fr-CA" sz="2100" b="1" dirty="0">
                <a:solidFill>
                  <a:srgbClr val="3D5348"/>
                </a:solidFill>
              </a:rPr>
              <a:t>Phase </a:t>
            </a:r>
            <a:r>
              <a:rPr lang="fr-CA" sz="2100" b="1" dirty="0" smtClean="0">
                <a:solidFill>
                  <a:srgbClr val="3D5348"/>
                </a:solidFill>
              </a:rPr>
              <a:t>d’exécution</a:t>
            </a:r>
            <a:endParaRPr lang="fr-CA" sz="2100" b="1" dirty="0">
              <a:solidFill>
                <a:srgbClr val="3D5348"/>
              </a:solidFill>
            </a:endParaRPr>
          </a:p>
        </p:txBody>
      </p:sp>
      <p:sp>
        <p:nvSpPr>
          <p:cNvPr id="30" name="Text Box 43"/>
          <p:cNvSpPr txBox="1">
            <a:spLocks noChangeArrowheads="1"/>
          </p:cNvSpPr>
          <p:nvPr/>
        </p:nvSpPr>
        <p:spPr bwMode="auto">
          <a:xfrm>
            <a:off x="507999" y="5545138"/>
            <a:ext cx="2836449" cy="646331"/>
          </a:xfrm>
          <a:prstGeom prst="rect">
            <a:avLst/>
          </a:prstGeom>
          <a:noFill/>
          <a:ln w="9525">
            <a:noFill/>
            <a:miter lim="800000"/>
            <a:headEnd/>
            <a:tailEnd/>
          </a:ln>
          <a:effectLst/>
        </p:spPr>
        <p:txBody>
          <a:bodyPr wrap="square">
            <a:spAutoFit/>
          </a:bodyPr>
          <a:lstStyle/>
          <a:p>
            <a:pPr marL="228600" indent="-228600" eaLnBrk="1" hangingPunct="1">
              <a:spcBef>
                <a:spcPct val="50000"/>
              </a:spcBef>
            </a:pPr>
            <a:r>
              <a:rPr lang="fr-CA" sz="1800" b="1" dirty="0">
                <a:solidFill>
                  <a:srgbClr val="3D5348"/>
                </a:solidFill>
              </a:rPr>
              <a:t>6</a:t>
            </a:r>
            <a:r>
              <a:rPr lang="fr-CA" sz="1800" b="1" dirty="0" smtClean="0">
                <a:solidFill>
                  <a:srgbClr val="3D5348"/>
                </a:solidFill>
              </a:rPr>
              <a:t>. Mise en application de la solution choisie</a:t>
            </a:r>
            <a:endParaRPr lang="fr-CA" sz="1800" b="1" dirty="0">
              <a:solidFill>
                <a:srgbClr val="3D5348"/>
              </a:solidFill>
            </a:endParaRPr>
          </a:p>
        </p:txBody>
      </p:sp>
      <p:sp>
        <p:nvSpPr>
          <p:cNvPr id="31" name="Text Box 46"/>
          <p:cNvSpPr txBox="1">
            <a:spLocks noChangeArrowheads="1"/>
          </p:cNvSpPr>
          <p:nvPr/>
        </p:nvSpPr>
        <p:spPr bwMode="auto">
          <a:xfrm>
            <a:off x="3581400" y="5562600"/>
            <a:ext cx="3959268" cy="646331"/>
          </a:xfrm>
          <a:prstGeom prst="rect">
            <a:avLst/>
          </a:prstGeom>
          <a:noFill/>
          <a:ln w="9525">
            <a:noFill/>
            <a:miter lim="800000"/>
            <a:headEnd/>
            <a:tailEnd/>
          </a:ln>
          <a:effectLst/>
        </p:spPr>
        <p:txBody>
          <a:bodyPr wrap="square">
            <a:spAutoFit/>
          </a:bodyPr>
          <a:lstStyle/>
          <a:p>
            <a:pPr marL="228600" indent="-228600" eaLnBrk="1" hangingPunct="1">
              <a:spcBef>
                <a:spcPct val="50000"/>
              </a:spcBef>
            </a:pPr>
            <a:r>
              <a:rPr lang="fr-CA" sz="1800" b="1" dirty="0">
                <a:solidFill>
                  <a:srgbClr val="3D5348"/>
                </a:solidFill>
              </a:rPr>
              <a:t>7</a:t>
            </a:r>
            <a:r>
              <a:rPr lang="fr-CA" sz="1800" b="1" dirty="0" smtClean="0">
                <a:solidFill>
                  <a:srgbClr val="3D5348"/>
                </a:solidFill>
              </a:rPr>
              <a:t>. </a:t>
            </a:r>
            <a:r>
              <a:rPr lang="fr-CA" sz="1800" b="1" dirty="0">
                <a:solidFill>
                  <a:srgbClr val="3D5348"/>
                </a:solidFill>
              </a:rPr>
              <a:t>Évaluation </a:t>
            </a:r>
            <a:r>
              <a:rPr lang="fr-CA" sz="1800" b="1" dirty="0" smtClean="0">
                <a:solidFill>
                  <a:srgbClr val="3D5348"/>
                </a:solidFill>
              </a:rPr>
              <a:t>de la rétroaction et en tirer des leçons</a:t>
            </a:r>
            <a:endParaRPr lang="fr-CA" sz="1800" b="1" dirty="0">
              <a:solidFill>
                <a:srgbClr val="3D5348"/>
              </a:solidFill>
            </a:endParaRPr>
          </a:p>
        </p:txBody>
      </p:sp>
      <p:cxnSp>
        <p:nvCxnSpPr>
          <p:cNvPr id="32" name="AutoShape 53"/>
          <p:cNvCxnSpPr>
            <a:cxnSpLocks noChangeShapeType="1"/>
            <a:stCxn id="11" idx="3"/>
            <a:endCxn id="9" idx="1"/>
          </p:cNvCxnSpPr>
          <p:nvPr/>
        </p:nvCxnSpPr>
        <p:spPr bwMode="auto">
          <a:xfrm flipH="1">
            <a:off x="342900" y="2266950"/>
            <a:ext cx="8559800" cy="1800225"/>
          </a:xfrm>
          <a:prstGeom prst="bentConnector5">
            <a:avLst>
              <a:gd name="adj1" fmla="val -968"/>
              <a:gd name="adj2" fmla="val 48148"/>
              <a:gd name="adj3" fmla="val 102523"/>
            </a:avLst>
          </a:prstGeom>
          <a:noFill/>
          <a:ln w="25400">
            <a:solidFill>
              <a:srgbClr val="2A3831"/>
            </a:solidFill>
            <a:miter lim="800000"/>
            <a:headEnd/>
            <a:tailEnd type="triangle" w="med" len="med"/>
          </a:ln>
          <a:effectLst/>
        </p:spPr>
      </p:cxnSp>
      <p:cxnSp>
        <p:nvCxnSpPr>
          <p:cNvPr id="33" name="AutoShape 54"/>
          <p:cNvCxnSpPr>
            <a:cxnSpLocks noChangeShapeType="1"/>
            <a:stCxn id="9" idx="3"/>
            <a:endCxn id="10" idx="1"/>
          </p:cNvCxnSpPr>
          <p:nvPr/>
        </p:nvCxnSpPr>
        <p:spPr bwMode="auto">
          <a:xfrm flipH="1">
            <a:off x="342900" y="4067175"/>
            <a:ext cx="8559800" cy="1666875"/>
          </a:xfrm>
          <a:prstGeom prst="bentConnector5">
            <a:avLst>
              <a:gd name="adj1" fmla="val -968"/>
              <a:gd name="adj2" fmla="val 52000"/>
              <a:gd name="adj3" fmla="val 102523"/>
            </a:avLst>
          </a:prstGeom>
          <a:noFill/>
          <a:ln w="25400">
            <a:solidFill>
              <a:srgbClr val="2A3831"/>
            </a:solidFill>
            <a:miter lim="800000"/>
            <a:headEnd/>
            <a:tailEnd type="triangle" w="med" len="med"/>
          </a:ln>
          <a:effectLst/>
        </p:spPr>
      </p:cxnSp>
      <p:sp>
        <p:nvSpPr>
          <p:cNvPr id="34" name="Text Box 19"/>
          <p:cNvSpPr txBox="1">
            <a:spLocks noChangeArrowheads="1"/>
          </p:cNvSpPr>
          <p:nvPr/>
        </p:nvSpPr>
        <p:spPr bwMode="auto">
          <a:xfrm>
            <a:off x="7010400" y="2133600"/>
            <a:ext cx="1676400" cy="646331"/>
          </a:xfrm>
          <a:prstGeom prst="rect">
            <a:avLst/>
          </a:prstGeom>
          <a:noFill/>
          <a:ln w="9525">
            <a:noFill/>
            <a:miter lim="800000"/>
            <a:headEnd/>
            <a:tailEnd/>
          </a:ln>
          <a:effectLst/>
        </p:spPr>
        <p:txBody>
          <a:bodyPr>
            <a:spAutoFit/>
          </a:bodyPr>
          <a:lstStyle/>
          <a:p>
            <a:pPr marL="228600" indent="-228600" eaLnBrk="1" hangingPunct="1">
              <a:spcBef>
                <a:spcPct val="50000"/>
              </a:spcBef>
            </a:pPr>
            <a:r>
              <a:rPr lang="fr-CA" sz="1800" b="1" dirty="0">
                <a:solidFill>
                  <a:srgbClr val="3D5348"/>
                </a:solidFill>
              </a:rPr>
              <a:t>3</a:t>
            </a:r>
            <a:r>
              <a:rPr lang="fr-CA" sz="1800" b="1" dirty="0" smtClean="0">
                <a:solidFill>
                  <a:srgbClr val="3D5348"/>
                </a:solidFill>
              </a:rPr>
              <a:t>. </a:t>
            </a:r>
            <a:r>
              <a:rPr lang="fr-CA" sz="1800" b="1" dirty="0">
                <a:solidFill>
                  <a:srgbClr val="3D5348"/>
                </a:solidFill>
              </a:rPr>
              <a:t>Analyse </a:t>
            </a:r>
            <a:r>
              <a:rPr lang="fr-CA" sz="1800" b="1" dirty="0" smtClean="0">
                <a:solidFill>
                  <a:srgbClr val="3D5348"/>
                </a:solidFill>
              </a:rPr>
              <a:t>du problème</a:t>
            </a:r>
            <a:endParaRPr lang="fr-CA" sz="1800" b="1" dirty="0">
              <a:solidFill>
                <a:srgbClr val="3D5348"/>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La prise de décision en groupe</a:t>
            </a:r>
            <a:endParaRPr lang="fr-FR" dirty="0"/>
          </a:p>
        </p:txBody>
      </p:sp>
      <p:sp>
        <p:nvSpPr>
          <p:cNvPr id="3" name="ZoneTexte 2"/>
          <p:cNvSpPr txBox="1"/>
          <p:nvPr/>
        </p:nvSpPr>
        <p:spPr>
          <a:xfrm>
            <a:off x="1916482" y="1327759"/>
            <a:ext cx="2630466" cy="369332"/>
          </a:xfrm>
          <a:prstGeom prst="rect">
            <a:avLst/>
          </a:prstGeom>
          <a:noFill/>
        </p:spPr>
        <p:txBody>
          <a:bodyPr wrap="square" rtlCol="0">
            <a:spAutoFit/>
          </a:bodyPr>
          <a:lstStyle/>
          <a:p>
            <a:r>
              <a:rPr lang="fr-FR" sz="1800" dirty="0" smtClean="0">
                <a:solidFill>
                  <a:srgbClr val="FF0000"/>
                </a:solidFill>
              </a:rPr>
              <a:t>Style autocratique</a:t>
            </a:r>
            <a:endParaRPr lang="fr-FR" sz="1800" dirty="0">
              <a:solidFill>
                <a:srgbClr val="FF0000"/>
              </a:solidFill>
            </a:endParaRPr>
          </a:p>
        </p:txBody>
      </p:sp>
      <p:sp>
        <p:nvSpPr>
          <p:cNvPr id="4" name="ZoneTexte 3"/>
          <p:cNvSpPr txBox="1"/>
          <p:nvPr/>
        </p:nvSpPr>
        <p:spPr>
          <a:xfrm>
            <a:off x="6075122" y="3983277"/>
            <a:ext cx="1991639" cy="369332"/>
          </a:xfrm>
          <a:prstGeom prst="rect">
            <a:avLst/>
          </a:prstGeom>
          <a:noFill/>
        </p:spPr>
        <p:txBody>
          <a:bodyPr wrap="square" rtlCol="0">
            <a:spAutoFit/>
          </a:bodyPr>
          <a:lstStyle/>
          <a:p>
            <a:r>
              <a:rPr lang="fr-FR" sz="1800" dirty="0" smtClean="0">
                <a:solidFill>
                  <a:srgbClr val="FF0000"/>
                </a:solidFill>
              </a:rPr>
              <a:t>Style consultatif</a:t>
            </a:r>
            <a:endParaRPr lang="fr-FR" sz="1800" dirty="0">
              <a:solidFill>
                <a:srgbClr val="FF0000"/>
              </a:solidFill>
            </a:endParaRPr>
          </a:p>
        </p:txBody>
      </p:sp>
      <p:sp>
        <p:nvSpPr>
          <p:cNvPr id="5" name="ZoneTexte 4"/>
          <p:cNvSpPr txBox="1"/>
          <p:nvPr/>
        </p:nvSpPr>
        <p:spPr>
          <a:xfrm>
            <a:off x="2066795" y="4384109"/>
            <a:ext cx="1891430" cy="400110"/>
          </a:xfrm>
          <a:prstGeom prst="rect">
            <a:avLst/>
          </a:prstGeom>
          <a:noFill/>
        </p:spPr>
        <p:txBody>
          <a:bodyPr wrap="square" rtlCol="0">
            <a:spAutoFit/>
          </a:bodyPr>
          <a:lstStyle/>
          <a:p>
            <a:r>
              <a:rPr lang="fr-FR" dirty="0" smtClean="0">
                <a:solidFill>
                  <a:srgbClr val="FF0000"/>
                </a:solidFill>
              </a:rPr>
              <a:t>Style  collectif</a:t>
            </a:r>
            <a:endParaRPr lang="fr-FR" dirty="0">
              <a:solidFill>
                <a:srgbClr val="FF0000"/>
              </a:solidFill>
            </a:endParaRPr>
          </a:p>
        </p:txBody>
      </p:sp>
      <p:sp>
        <p:nvSpPr>
          <p:cNvPr id="6" name="ZoneTexte 5"/>
          <p:cNvSpPr txBox="1"/>
          <p:nvPr/>
        </p:nvSpPr>
        <p:spPr>
          <a:xfrm>
            <a:off x="1903956" y="1791222"/>
            <a:ext cx="3256767" cy="1077218"/>
          </a:xfrm>
          <a:prstGeom prst="rect">
            <a:avLst/>
          </a:prstGeom>
          <a:noFill/>
        </p:spPr>
        <p:txBody>
          <a:bodyPr wrap="square" rtlCol="0">
            <a:spAutoFit/>
          </a:bodyPr>
          <a:lstStyle/>
          <a:p>
            <a:pPr>
              <a:buFont typeface="Wingdings" pitchFamily="2" charset="2"/>
              <a:buChar char="q"/>
            </a:pPr>
            <a:r>
              <a:rPr lang="fr-FR" sz="1600" dirty="0" smtClean="0"/>
              <a:t>Le gestionnaire résout tout problème par lui-même en s’appuyant sur l’information dont il dispose.</a:t>
            </a:r>
            <a:endParaRPr lang="fr-FR" sz="1600" dirty="0"/>
          </a:p>
        </p:txBody>
      </p:sp>
      <p:sp>
        <p:nvSpPr>
          <p:cNvPr id="8" name="ZoneTexte 7"/>
          <p:cNvSpPr txBox="1"/>
          <p:nvPr/>
        </p:nvSpPr>
        <p:spPr>
          <a:xfrm>
            <a:off x="1791223" y="3031299"/>
            <a:ext cx="3670125" cy="830997"/>
          </a:xfrm>
          <a:prstGeom prst="rect">
            <a:avLst/>
          </a:prstGeom>
          <a:noFill/>
        </p:spPr>
        <p:txBody>
          <a:bodyPr wrap="square" rtlCol="0">
            <a:spAutoFit/>
          </a:bodyPr>
          <a:lstStyle/>
          <a:p>
            <a:pPr>
              <a:buFont typeface="Wingdings" pitchFamily="2" charset="2"/>
              <a:buChar char="q"/>
            </a:pPr>
            <a:r>
              <a:rPr lang="fr-FR" sz="1600" dirty="0" smtClean="0"/>
              <a:t>Le gestionnaire examine l’information des membres de son équipe puis choisit seul une solution.</a:t>
            </a:r>
            <a:endParaRPr lang="fr-FR" sz="1600" dirty="0"/>
          </a:p>
        </p:txBody>
      </p:sp>
      <p:sp>
        <p:nvSpPr>
          <p:cNvPr id="9" name="ZoneTexte 8"/>
          <p:cNvSpPr txBox="1"/>
          <p:nvPr/>
        </p:nvSpPr>
        <p:spPr>
          <a:xfrm>
            <a:off x="5060514" y="4496844"/>
            <a:ext cx="4083486" cy="830997"/>
          </a:xfrm>
          <a:prstGeom prst="rect">
            <a:avLst/>
          </a:prstGeom>
          <a:noFill/>
        </p:spPr>
        <p:txBody>
          <a:bodyPr wrap="square" rtlCol="0">
            <a:spAutoFit/>
          </a:bodyPr>
          <a:lstStyle/>
          <a:p>
            <a:pPr>
              <a:buFont typeface="Wingdings" pitchFamily="2" charset="2"/>
              <a:buChar char="q"/>
            </a:pPr>
            <a:r>
              <a:rPr lang="fr-FR" sz="1600" dirty="0" smtClean="0"/>
              <a:t>Le gestionnaire consulte individuellement certains membres de son équipe puis décide seul .</a:t>
            </a:r>
            <a:endParaRPr lang="fr-FR" sz="1600" dirty="0"/>
          </a:p>
        </p:txBody>
      </p:sp>
      <p:sp>
        <p:nvSpPr>
          <p:cNvPr id="10" name="ZoneTexte 9"/>
          <p:cNvSpPr txBox="1"/>
          <p:nvPr/>
        </p:nvSpPr>
        <p:spPr>
          <a:xfrm>
            <a:off x="5411243" y="5561556"/>
            <a:ext cx="3883069" cy="1077218"/>
          </a:xfrm>
          <a:prstGeom prst="rect">
            <a:avLst/>
          </a:prstGeom>
          <a:noFill/>
        </p:spPr>
        <p:txBody>
          <a:bodyPr wrap="square" rtlCol="0">
            <a:spAutoFit/>
          </a:bodyPr>
          <a:lstStyle/>
          <a:p>
            <a:pPr>
              <a:buFont typeface="Wingdings" pitchFamily="2" charset="2"/>
              <a:buChar char="q"/>
            </a:pPr>
            <a:r>
              <a:rPr lang="fr-FR" sz="1600" dirty="0" smtClean="0"/>
              <a:t>Le gestionnaire explique le problème aux membres de son équipe, prend connaissance de  leurs suggestions et décide seul.</a:t>
            </a:r>
            <a:endParaRPr lang="fr-FR" sz="1600" dirty="0"/>
          </a:p>
        </p:txBody>
      </p:sp>
      <p:sp>
        <p:nvSpPr>
          <p:cNvPr id="11" name="ZoneTexte 10"/>
          <p:cNvSpPr txBox="1"/>
          <p:nvPr/>
        </p:nvSpPr>
        <p:spPr>
          <a:xfrm>
            <a:off x="1766170" y="4972833"/>
            <a:ext cx="3256767" cy="1323439"/>
          </a:xfrm>
          <a:prstGeom prst="rect">
            <a:avLst/>
          </a:prstGeom>
          <a:noFill/>
        </p:spPr>
        <p:txBody>
          <a:bodyPr wrap="square" rtlCol="0">
            <a:spAutoFit/>
          </a:bodyPr>
          <a:lstStyle/>
          <a:p>
            <a:r>
              <a:rPr lang="fr-FR" sz="1600" dirty="0" smtClean="0"/>
              <a:t>Le gestionnaire fait part du problème aux membres de son équipe.  Ils  évaluent ensemble  les options et choisissent de concert une solution.</a:t>
            </a:r>
            <a:endParaRPr lang="fr-FR" sz="1600" dirty="0"/>
          </a:p>
        </p:txBody>
      </p:sp>
      <p:pic>
        <p:nvPicPr>
          <p:cNvPr id="1026" name="Picture 2"/>
          <p:cNvPicPr>
            <a:picLocks noChangeAspect="1" noChangeArrowheads="1"/>
          </p:cNvPicPr>
          <p:nvPr/>
        </p:nvPicPr>
        <p:blipFill>
          <a:blip r:embed="rId2" cstate="print"/>
          <a:srcRect l="31315" t="42374" r="50986" b="37315"/>
          <a:stretch>
            <a:fillRect/>
          </a:stretch>
        </p:blipFill>
        <p:spPr bwMode="auto">
          <a:xfrm>
            <a:off x="5636712" y="1791222"/>
            <a:ext cx="2697329" cy="1741118"/>
          </a:xfrm>
          <a:prstGeom prst="rect">
            <a:avLst/>
          </a:prstGeom>
          <a:noFill/>
          <a:ln w="9525">
            <a:noFill/>
            <a:miter lim="800000"/>
            <a:headEnd/>
            <a:tailEnd/>
          </a:ln>
        </p:spPr>
      </p:pic>
      <p:sp>
        <p:nvSpPr>
          <p:cNvPr id="12" name="Flèche vers la droite 6"/>
          <p:cNvSpPr/>
          <p:nvPr/>
        </p:nvSpPr>
        <p:spPr bwMode="auto">
          <a:xfrm>
            <a:off x="638827" y="5122699"/>
            <a:ext cx="1240077"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5"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p:txBody>
          <a:bodyPr/>
          <a:lstStyle/>
          <a:p>
            <a:r>
              <a:rPr lang="fr-FR" dirty="0" smtClean="0">
                <a:latin typeface="Arial" charset="0"/>
                <a:cs typeface="Arial" charset="0"/>
              </a:rPr>
              <a:t>Les méthodes de prise de décision en groupe</a:t>
            </a:r>
            <a:endParaRPr lang="fr-FR" dirty="0"/>
          </a:p>
        </p:txBody>
      </p:sp>
      <p:sp>
        <p:nvSpPr>
          <p:cNvPr id="3" name="ZoneTexte 2"/>
          <p:cNvSpPr txBox="1"/>
          <p:nvPr/>
        </p:nvSpPr>
        <p:spPr>
          <a:xfrm>
            <a:off x="2605414" y="1327759"/>
            <a:ext cx="2467627" cy="369332"/>
          </a:xfrm>
          <a:prstGeom prst="rect">
            <a:avLst/>
          </a:prstGeom>
          <a:noFill/>
        </p:spPr>
        <p:txBody>
          <a:bodyPr wrap="square" rtlCol="0">
            <a:spAutoFit/>
          </a:bodyPr>
          <a:lstStyle/>
          <a:p>
            <a:r>
              <a:rPr lang="fr-FR" sz="1800" dirty="0" smtClean="0">
                <a:solidFill>
                  <a:srgbClr val="FF0000"/>
                </a:solidFill>
              </a:rPr>
              <a:t>La méthode </a:t>
            </a:r>
            <a:r>
              <a:rPr lang="fr-FR" sz="1800" dirty="0" err="1" smtClean="0">
                <a:solidFill>
                  <a:srgbClr val="FF0000"/>
                </a:solidFill>
              </a:rPr>
              <a:t>Ringi</a:t>
            </a:r>
            <a:endParaRPr lang="fr-FR" sz="1800" dirty="0">
              <a:solidFill>
                <a:srgbClr val="FF0000"/>
              </a:solidFill>
            </a:endParaRPr>
          </a:p>
        </p:txBody>
      </p:sp>
      <p:sp>
        <p:nvSpPr>
          <p:cNvPr id="4" name="ZoneTexte 3"/>
          <p:cNvSpPr txBox="1"/>
          <p:nvPr/>
        </p:nvSpPr>
        <p:spPr>
          <a:xfrm>
            <a:off x="1703539" y="1979112"/>
            <a:ext cx="3594970" cy="1077218"/>
          </a:xfrm>
          <a:prstGeom prst="rect">
            <a:avLst/>
          </a:prstGeom>
          <a:noFill/>
        </p:spPr>
        <p:txBody>
          <a:bodyPr wrap="square" rtlCol="0">
            <a:spAutoFit/>
          </a:bodyPr>
          <a:lstStyle/>
          <a:p>
            <a:pPr>
              <a:buFont typeface="Wingdings" pitchFamily="2" charset="2"/>
              <a:buChar char="q"/>
            </a:pPr>
            <a:r>
              <a:rPr lang="fr-FR" sz="1600" dirty="0" smtClean="0"/>
              <a:t>Les décisions se prennent à la base et sont ensuite transmises de proche en proche jusqu’aux échelons supérieurs de la hiérarchie</a:t>
            </a:r>
            <a:endParaRPr lang="fr-FR" sz="1600" dirty="0"/>
          </a:p>
        </p:txBody>
      </p:sp>
      <p:sp>
        <p:nvSpPr>
          <p:cNvPr id="7" name="ZoneTexte 6"/>
          <p:cNvSpPr txBox="1"/>
          <p:nvPr/>
        </p:nvSpPr>
        <p:spPr>
          <a:xfrm>
            <a:off x="1828801" y="3958225"/>
            <a:ext cx="3544865" cy="584775"/>
          </a:xfrm>
          <a:prstGeom prst="rect">
            <a:avLst/>
          </a:prstGeom>
          <a:noFill/>
        </p:spPr>
        <p:txBody>
          <a:bodyPr wrap="square" rtlCol="0">
            <a:spAutoFit/>
          </a:bodyPr>
          <a:lstStyle/>
          <a:p>
            <a:pPr>
              <a:buFont typeface="Wingdings" pitchFamily="2" charset="2"/>
              <a:buChar char="q"/>
            </a:pPr>
            <a:r>
              <a:rPr lang="fr-FR" sz="1600" dirty="0" smtClean="0"/>
              <a:t>Tous les membres ont un pouvoir décisionnel</a:t>
            </a:r>
            <a:endParaRPr lang="fr-FR" sz="1600" dirty="0"/>
          </a:p>
        </p:txBody>
      </p:sp>
      <p:sp>
        <p:nvSpPr>
          <p:cNvPr id="8" name="ZoneTexte 7"/>
          <p:cNvSpPr txBox="1"/>
          <p:nvPr/>
        </p:nvSpPr>
        <p:spPr>
          <a:xfrm>
            <a:off x="2029215" y="5185775"/>
            <a:ext cx="3382027" cy="584775"/>
          </a:xfrm>
          <a:prstGeom prst="rect">
            <a:avLst/>
          </a:prstGeom>
          <a:noFill/>
        </p:spPr>
        <p:txBody>
          <a:bodyPr wrap="square" rtlCol="0">
            <a:spAutoFit/>
          </a:bodyPr>
          <a:lstStyle/>
          <a:p>
            <a:pPr>
              <a:buFont typeface="Wingdings" pitchFamily="2" charset="2"/>
              <a:buChar char="q"/>
            </a:pPr>
            <a:r>
              <a:rPr lang="fr-FR" sz="1600" dirty="0" smtClean="0"/>
              <a:t>Elle convient pour les opérations courantes</a:t>
            </a:r>
            <a:endParaRPr lang="fr-FR" sz="1600" dirty="0"/>
          </a:p>
        </p:txBody>
      </p:sp>
      <p:sp>
        <p:nvSpPr>
          <p:cNvPr id="10" name="ZoneTexte 9"/>
          <p:cNvSpPr txBox="1"/>
          <p:nvPr/>
        </p:nvSpPr>
        <p:spPr>
          <a:xfrm>
            <a:off x="5586607" y="1640903"/>
            <a:ext cx="3557393" cy="369332"/>
          </a:xfrm>
          <a:prstGeom prst="rect">
            <a:avLst/>
          </a:prstGeom>
          <a:noFill/>
        </p:spPr>
        <p:txBody>
          <a:bodyPr wrap="square" rtlCol="0">
            <a:spAutoFit/>
          </a:bodyPr>
          <a:lstStyle/>
          <a:p>
            <a:r>
              <a:rPr lang="fr-FR" sz="1800" dirty="0" smtClean="0">
                <a:solidFill>
                  <a:srgbClr val="FF0000"/>
                </a:solidFill>
              </a:rPr>
              <a:t>La méthode du groupe nominal</a:t>
            </a:r>
            <a:endParaRPr lang="fr-FR" sz="1800" dirty="0">
              <a:solidFill>
                <a:srgbClr val="FF0000"/>
              </a:solidFill>
            </a:endParaRPr>
          </a:p>
        </p:txBody>
      </p:sp>
      <p:sp>
        <p:nvSpPr>
          <p:cNvPr id="11" name="ZoneTexte 10"/>
          <p:cNvSpPr txBox="1"/>
          <p:nvPr/>
        </p:nvSpPr>
        <p:spPr>
          <a:xfrm>
            <a:off x="5674290" y="2166995"/>
            <a:ext cx="3469710" cy="1077218"/>
          </a:xfrm>
          <a:prstGeom prst="rect">
            <a:avLst/>
          </a:prstGeom>
          <a:noFill/>
        </p:spPr>
        <p:txBody>
          <a:bodyPr wrap="square" rtlCol="0">
            <a:spAutoFit/>
          </a:bodyPr>
          <a:lstStyle/>
          <a:p>
            <a:pPr>
              <a:buFont typeface="Wingdings" pitchFamily="2" charset="2"/>
              <a:buChar char="q"/>
            </a:pPr>
            <a:r>
              <a:rPr lang="fr-FR" sz="1600" dirty="0" smtClean="0"/>
              <a:t>Cette méthode ressemble au brainstorming. Elle ne comporte aucun échange verbal entre les participants</a:t>
            </a:r>
            <a:endParaRPr lang="fr-FR" sz="1600" dirty="0"/>
          </a:p>
        </p:txBody>
      </p:sp>
      <p:sp>
        <p:nvSpPr>
          <p:cNvPr id="12" name="ZoneTexte 11"/>
          <p:cNvSpPr txBox="1"/>
          <p:nvPr/>
        </p:nvSpPr>
        <p:spPr>
          <a:xfrm>
            <a:off x="5636713" y="3432124"/>
            <a:ext cx="3832964" cy="584775"/>
          </a:xfrm>
          <a:prstGeom prst="rect">
            <a:avLst/>
          </a:prstGeom>
          <a:noFill/>
        </p:spPr>
        <p:txBody>
          <a:bodyPr wrap="square" rtlCol="0">
            <a:spAutoFit/>
          </a:bodyPr>
          <a:lstStyle/>
          <a:p>
            <a:pPr>
              <a:buFont typeface="Wingdings" pitchFamily="2" charset="2"/>
              <a:buChar char="q"/>
            </a:pPr>
            <a:r>
              <a:rPr lang="fr-FR" sz="1600" dirty="0" smtClean="0"/>
              <a:t>Utile quand les membres du groupe craignent d’être critiqués</a:t>
            </a:r>
            <a:endParaRPr lang="fr-FR" sz="1600" dirty="0"/>
          </a:p>
        </p:txBody>
      </p:sp>
      <p:sp>
        <p:nvSpPr>
          <p:cNvPr id="13" name="ZoneTexte 12"/>
          <p:cNvSpPr txBox="1"/>
          <p:nvPr/>
        </p:nvSpPr>
        <p:spPr>
          <a:xfrm>
            <a:off x="5436296" y="4459262"/>
            <a:ext cx="3507288" cy="369332"/>
          </a:xfrm>
          <a:prstGeom prst="rect">
            <a:avLst/>
          </a:prstGeom>
          <a:noFill/>
        </p:spPr>
        <p:txBody>
          <a:bodyPr wrap="square" rtlCol="0">
            <a:spAutoFit/>
          </a:bodyPr>
          <a:lstStyle/>
          <a:p>
            <a:r>
              <a:rPr lang="fr-FR" sz="1800" dirty="0" smtClean="0">
                <a:solidFill>
                  <a:srgbClr val="FF0000"/>
                </a:solidFill>
              </a:rPr>
              <a:t>La méthode d’avocat du diable</a:t>
            </a:r>
            <a:endParaRPr lang="fr-FR" sz="1800" dirty="0">
              <a:solidFill>
                <a:srgbClr val="FF0000"/>
              </a:solidFill>
            </a:endParaRPr>
          </a:p>
        </p:txBody>
      </p:sp>
      <p:sp>
        <p:nvSpPr>
          <p:cNvPr id="14" name="ZoneTexte 13"/>
          <p:cNvSpPr txBox="1"/>
          <p:nvPr/>
        </p:nvSpPr>
        <p:spPr>
          <a:xfrm>
            <a:off x="5411244" y="4960302"/>
            <a:ext cx="3732756" cy="830997"/>
          </a:xfrm>
          <a:prstGeom prst="rect">
            <a:avLst/>
          </a:prstGeom>
          <a:noFill/>
        </p:spPr>
        <p:txBody>
          <a:bodyPr wrap="square" rtlCol="0">
            <a:spAutoFit/>
          </a:bodyPr>
          <a:lstStyle/>
          <a:p>
            <a:r>
              <a:rPr lang="fr-FR" sz="1600" dirty="0" smtClean="0"/>
              <a:t>Confier à un des membres du groupe le rôle de critiquer les hypothèses et stratégies bâties par les autres</a:t>
            </a:r>
            <a:endParaRPr lang="fr-FR" sz="1600" dirty="0"/>
          </a:p>
        </p:txBody>
      </p:sp>
      <p:sp>
        <p:nvSpPr>
          <p:cNvPr id="15" name="Flèche vers la droite 6"/>
          <p:cNvSpPr/>
          <p:nvPr/>
        </p:nvSpPr>
        <p:spPr bwMode="auto">
          <a:xfrm>
            <a:off x="651353" y="5122699"/>
            <a:ext cx="1290181"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8"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p:txBody>
          <a:bodyPr/>
          <a:lstStyle/>
          <a:p>
            <a:r>
              <a:rPr lang="fr-FR" dirty="0" smtClean="0">
                <a:latin typeface="Arial" charset="0"/>
                <a:cs typeface="Arial" charset="0"/>
              </a:rPr>
              <a:t>Les méthodes de prise de décision en groupe</a:t>
            </a:r>
            <a:endParaRPr lang="fr-FR" dirty="0"/>
          </a:p>
        </p:txBody>
      </p:sp>
      <p:sp>
        <p:nvSpPr>
          <p:cNvPr id="6" name="ZoneTexte 5"/>
          <p:cNvSpPr txBox="1"/>
          <p:nvPr/>
        </p:nvSpPr>
        <p:spPr>
          <a:xfrm>
            <a:off x="2755726" y="1377863"/>
            <a:ext cx="3093929" cy="369332"/>
          </a:xfrm>
          <a:prstGeom prst="rect">
            <a:avLst/>
          </a:prstGeom>
          <a:noFill/>
        </p:spPr>
        <p:txBody>
          <a:bodyPr wrap="square" rtlCol="0">
            <a:spAutoFit/>
          </a:bodyPr>
          <a:lstStyle/>
          <a:p>
            <a:r>
              <a:rPr lang="fr-FR" sz="1800" dirty="0" smtClean="0">
                <a:solidFill>
                  <a:srgbClr val="FF0000"/>
                </a:solidFill>
              </a:rPr>
              <a:t>La méthode Brainstorming</a:t>
            </a:r>
            <a:endParaRPr lang="fr-FR" sz="1800" dirty="0">
              <a:solidFill>
                <a:srgbClr val="FF0000"/>
              </a:solidFill>
            </a:endParaRPr>
          </a:p>
        </p:txBody>
      </p:sp>
      <p:sp>
        <p:nvSpPr>
          <p:cNvPr id="7" name="ZoneTexte 6"/>
          <p:cNvSpPr txBox="1"/>
          <p:nvPr/>
        </p:nvSpPr>
        <p:spPr>
          <a:xfrm>
            <a:off x="1891430" y="1853852"/>
            <a:ext cx="6839211" cy="584775"/>
          </a:xfrm>
          <a:prstGeom prst="rect">
            <a:avLst/>
          </a:prstGeom>
          <a:noFill/>
        </p:spPr>
        <p:txBody>
          <a:bodyPr wrap="square" rtlCol="0">
            <a:spAutoFit/>
          </a:bodyPr>
          <a:lstStyle/>
          <a:p>
            <a:r>
              <a:rPr lang="fr-FR" sz="1600" dirty="0" smtClean="0"/>
              <a:t>La méthode est utilisée pour amener  les participants à formuler des solutions sans se laisser  arrêter par des préjugés.</a:t>
            </a:r>
            <a:endParaRPr lang="fr-FR" sz="1600" dirty="0"/>
          </a:p>
        </p:txBody>
      </p:sp>
      <p:sp>
        <p:nvSpPr>
          <p:cNvPr id="8" name="ZoneTexte 7"/>
          <p:cNvSpPr txBox="1"/>
          <p:nvPr/>
        </p:nvSpPr>
        <p:spPr>
          <a:xfrm>
            <a:off x="1941534" y="2981195"/>
            <a:ext cx="2517731" cy="584775"/>
          </a:xfrm>
          <a:prstGeom prst="rect">
            <a:avLst/>
          </a:prstGeom>
          <a:noFill/>
        </p:spPr>
        <p:txBody>
          <a:bodyPr wrap="square" rtlCol="0">
            <a:spAutoFit/>
          </a:bodyPr>
          <a:lstStyle/>
          <a:p>
            <a:pPr>
              <a:buFont typeface="Wingdings" pitchFamily="2" charset="2"/>
              <a:buChar char="q"/>
            </a:pPr>
            <a:r>
              <a:rPr lang="fr-FR" sz="1600" dirty="0" smtClean="0"/>
              <a:t>Un groupe de 6 à 10 personnes doit être formé</a:t>
            </a:r>
            <a:endParaRPr lang="fr-FR" sz="1600" dirty="0"/>
          </a:p>
        </p:txBody>
      </p:sp>
      <p:sp>
        <p:nvSpPr>
          <p:cNvPr id="9" name="ZoneTexte 8"/>
          <p:cNvSpPr txBox="1"/>
          <p:nvPr/>
        </p:nvSpPr>
        <p:spPr>
          <a:xfrm>
            <a:off x="6125227" y="2943616"/>
            <a:ext cx="2270740" cy="1077218"/>
          </a:xfrm>
          <a:prstGeom prst="rect">
            <a:avLst/>
          </a:prstGeom>
          <a:noFill/>
        </p:spPr>
        <p:txBody>
          <a:bodyPr wrap="square" rtlCol="0">
            <a:spAutoFit/>
          </a:bodyPr>
          <a:lstStyle/>
          <a:p>
            <a:pPr>
              <a:buFont typeface="Wingdings" pitchFamily="2" charset="2"/>
              <a:buChar char="q"/>
            </a:pPr>
            <a:r>
              <a:rPr lang="fr-FR" sz="1600" dirty="0" smtClean="0"/>
              <a:t>Le chef du groupe  expose le problème à résoudre au début de la séance</a:t>
            </a:r>
            <a:endParaRPr lang="fr-FR" sz="1600" dirty="0"/>
          </a:p>
        </p:txBody>
      </p:sp>
      <p:sp>
        <p:nvSpPr>
          <p:cNvPr id="10" name="ZoneTexte 9"/>
          <p:cNvSpPr txBox="1"/>
          <p:nvPr/>
        </p:nvSpPr>
        <p:spPr>
          <a:xfrm>
            <a:off x="1851736" y="4281961"/>
            <a:ext cx="3016478" cy="830997"/>
          </a:xfrm>
          <a:prstGeom prst="rect">
            <a:avLst/>
          </a:prstGeom>
          <a:noFill/>
        </p:spPr>
        <p:txBody>
          <a:bodyPr wrap="square" rtlCol="0">
            <a:spAutoFit/>
          </a:bodyPr>
          <a:lstStyle/>
          <a:p>
            <a:pPr>
              <a:buFont typeface="Wingdings" pitchFamily="2" charset="2"/>
              <a:buChar char="q"/>
            </a:pPr>
            <a:r>
              <a:rPr lang="fr-FR" sz="1600" dirty="0" smtClean="0"/>
              <a:t>Les participants expriment toutes les idées qui leur viennent à l’esprit.</a:t>
            </a:r>
            <a:endParaRPr lang="fr-FR" sz="1600" dirty="0"/>
          </a:p>
        </p:txBody>
      </p:sp>
      <p:sp>
        <p:nvSpPr>
          <p:cNvPr id="11" name="ZoneTexte 10"/>
          <p:cNvSpPr txBox="1"/>
          <p:nvPr/>
        </p:nvSpPr>
        <p:spPr>
          <a:xfrm>
            <a:off x="1998698" y="5278751"/>
            <a:ext cx="2528492" cy="584775"/>
          </a:xfrm>
          <a:prstGeom prst="rect">
            <a:avLst/>
          </a:prstGeom>
          <a:noFill/>
        </p:spPr>
        <p:txBody>
          <a:bodyPr wrap="square" rtlCol="0">
            <a:spAutoFit/>
          </a:bodyPr>
          <a:lstStyle/>
          <a:p>
            <a:pPr>
              <a:buFont typeface="Wingdings" pitchFamily="2" charset="2"/>
              <a:buChar char="q"/>
            </a:pPr>
            <a:r>
              <a:rPr lang="fr-FR" sz="1600" dirty="0" smtClean="0"/>
              <a:t>Toute forme de critique est interdite</a:t>
            </a:r>
            <a:endParaRPr lang="fr-FR" sz="1600" dirty="0"/>
          </a:p>
        </p:txBody>
      </p:sp>
      <p:sp>
        <p:nvSpPr>
          <p:cNvPr id="12" name="ZoneTexte 11"/>
          <p:cNvSpPr txBox="1"/>
          <p:nvPr/>
        </p:nvSpPr>
        <p:spPr>
          <a:xfrm>
            <a:off x="1810981" y="6071770"/>
            <a:ext cx="3625315" cy="584775"/>
          </a:xfrm>
          <a:prstGeom prst="rect">
            <a:avLst/>
          </a:prstGeom>
          <a:noFill/>
        </p:spPr>
        <p:txBody>
          <a:bodyPr wrap="square" rtlCol="0">
            <a:spAutoFit/>
          </a:bodyPr>
          <a:lstStyle/>
          <a:p>
            <a:pPr>
              <a:buFont typeface="Wingdings" pitchFamily="2" charset="2"/>
              <a:buChar char="q"/>
            </a:pPr>
            <a:r>
              <a:rPr lang="fr-FR" sz="1600" dirty="0" smtClean="0"/>
              <a:t>Chaque membre du groupe doit s’exprimer librement</a:t>
            </a:r>
            <a:endParaRPr lang="fr-FR" sz="1600" dirty="0"/>
          </a:p>
        </p:txBody>
      </p:sp>
      <p:sp>
        <p:nvSpPr>
          <p:cNvPr id="13" name="ZoneTexte 12"/>
          <p:cNvSpPr txBox="1"/>
          <p:nvPr/>
        </p:nvSpPr>
        <p:spPr>
          <a:xfrm>
            <a:off x="5980913" y="4251792"/>
            <a:ext cx="2493385" cy="830997"/>
          </a:xfrm>
          <a:prstGeom prst="rect">
            <a:avLst/>
          </a:prstGeom>
          <a:noFill/>
        </p:spPr>
        <p:txBody>
          <a:bodyPr wrap="square" rtlCol="0">
            <a:spAutoFit/>
          </a:bodyPr>
          <a:lstStyle/>
          <a:p>
            <a:pPr>
              <a:buFont typeface="Wingdings" pitchFamily="2" charset="2"/>
              <a:buChar char="q"/>
            </a:pPr>
            <a:r>
              <a:rPr lang="fr-FR" sz="1600" dirty="0" smtClean="0"/>
              <a:t>Tout participant  peut reprendre l’idée d’un autre et la développer</a:t>
            </a:r>
            <a:endParaRPr lang="fr-FR" sz="1600" dirty="0"/>
          </a:p>
        </p:txBody>
      </p:sp>
      <p:sp>
        <p:nvSpPr>
          <p:cNvPr id="14" name="ZoneTexte 13"/>
          <p:cNvSpPr txBox="1"/>
          <p:nvPr/>
        </p:nvSpPr>
        <p:spPr>
          <a:xfrm>
            <a:off x="5783496" y="5361140"/>
            <a:ext cx="2846937" cy="584775"/>
          </a:xfrm>
          <a:prstGeom prst="rect">
            <a:avLst/>
          </a:prstGeom>
          <a:noFill/>
        </p:spPr>
        <p:txBody>
          <a:bodyPr wrap="square" rtlCol="0">
            <a:spAutoFit/>
          </a:bodyPr>
          <a:lstStyle/>
          <a:p>
            <a:pPr>
              <a:buFont typeface="Wingdings" pitchFamily="2" charset="2"/>
              <a:buChar char="q"/>
            </a:pPr>
            <a:r>
              <a:rPr lang="fr-FR" sz="1600" dirty="0" smtClean="0"/>
              <a:t>La séance est limitée à 60 minutes</a:t>
            </a:r>
            <a:endParaRPr lang="fr-FR" sz="1600" dirty="0"/>
          </a:p>
        </p:txBody>
      </p:sp>
      <p:sp>
        <p:nvSpPr>
          <p:cNvPr id="15" name="Flèche vers la droite 6"/>
          <p:cNvSpPr/>
          <p:nvPr/>
        </p:nvSpPr>
        <p:spPr bwMode="auto">
          <a:xfrm>
            <a:off x="701457" y="5160277"/>
            <a:ext cx="1277655"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20"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a:spLocks noGrp="1"/>
          </p:cNvSpPr>
          <p:nvPr>
            <p:ph type="title"/>
          </p:nvPr>
        </p:nvSpPr>
        <p:spPr/>
        <p:txBody>
          <a:bodyPr/>
          <a:lstStyle/>
          <a:p>
            <a:r>
              <a:rPr lang="fr-FR" dirty="0" smtClean="0">
                <a:latin typeface="Arial" charset="0"/>
                <a:cs typeface="Arial" charset="0"/>
              </a:rPr>
              <a:t>Les méthodes de prise de décision en groupe</a:t>
            </a:r>
            <a:endParaRPr lang="fr-FR" dirty="0"/>
          </a:p>
        </p:txBody>
      </p:sp>
      <p:sp>
        <p:nvSpPr>
          <p:cNvPr id="4" name="ZoneTexte 3"/>
          <p:cNvSpPr txBox="1"/>
          <p:nvPr/>
        </p:nvSpPr>
        <p:spPr>
          <a:xfrm>
            <a:off x="3256767" y="1290181"/>
            <a:ext cx="3820439" cy="369332"/>
          </a:xfrm>
          <a:prstGeom prst="rect">
            <a:avLst/>
          </a:prstGeom>
          <a:noFill/>
        </p:spPr>
        <p:txBody>
          <a:bodyPr wrap="square" rtlCol="0">
            <a:spAutoFit/>
          </a:bodyPr>
          <a:lstStyle/>
          <a:p>
            <a:r>
              <a:rPr lang="fr-FR" sz="1800" dirty="0" smtClean="0">
                <a:solidFill>
                  <a:srgbClr val="FF0000"/>
                </a:solidFill>
              </a:rPr>
              <a:t>La méthode synectique</a:t>
            </a:r>
            <a:endParaRPr lang="fr-FR" sz="1800" dirty="0">
              <a:solidFill>
                <a:srgbClr val="FF0000"/>
              </a:solidFill>
            </a:endParaRPr>
          </a:p>
        </p:txBody>
      </p:sp>
      <p:sp>
        <p:nvSpPr>
          <p:cNvPr id="5" name="ZoneTexte 4"/>
          <p:cNvSpPr txBox="1"/>
          <p:nvPr/>
        </p:nvSpPr>
        <p:spPr>
          <a:xfrm>
            <a:off x="1903956" y="1653436"/>
            <a:ext cx="2968669" cy="1323439"/>
          </a:xfrm>
          <a:prstGeom prst="rect">
            <a:avLst/>
          </a:prstGeom>
          <a:noFill/>
        </p:spPr>
        <p:txBody>
          <a:bodyPr wrap="square" rtlCol="0">
            <a:spAutoFit/>
          </a:bodyPr>
          <a:lstStyle/>
          <a:p>
            <a:pPr>
              <a:buFont typeface="Wingdings" pitchFamily="2" charset="2"/>
              <a:buChar char="q"/>
            </a:pPr>
            <a:r>
              <a:rPr lang="fr-FR" sz="1600" dirty="0" smtClean="0"/>
              <a:t>Elle ressemble à la méthode du brainstorming sauf qu’on ne doit pas indiquer aux membres du groupe la nature du problème à résoudre.</a:t>
            </a:r>
            <a:endParaRPr lang="fr-FR" sz="1600" dirty="0"/>
          </a:p>
        </p:txBody>
      </p:sp>
      <p:sp>
        <p:nvSpPr>
          <p:cNvPr id="6" name="ZoneTexte 5"/>
          <p:cNvSpPr txBox="1"/>
          <p:nvPr/>
        </p:nvSpPr>
        <p:spPr>
          <a:xfrm>
            <a:off x="5135671" y="2079320"/>
            <a:ext cx="3144033" cy="584775"/>
          </a:xfrm>
          <a:prstGeom prst="rect">
            <a:avLst/>
          </a:prstGeom>
          <a:noFill/>
        </p:spPr>
        <p:txBody>
          <a:bodyPr wrap="square" rtlCol="0">
            <a:spAutoFit/>
          </a:bodyPr>
          <a:lstStyle/>
          <a:p>
            <a:pPr>
              <a:buFont typeface="Wingdings" pitchFamily="2" charset="2"/>
              <a:buChar char="q"/>
            </a:pPr>
            <a:r>
              <a:rPr lang="fr-FR" sz="1600" dirty="0" smtClean="0"/>
              <a:t>Seul le chef du groupe connaît la nature exacte du problème.</a:t>
            </a:r>
            <a:endParaRPr lang="fr-FR" sz="1600" dirty="0"/>
          </a:p>
        </p:txBody>
      </p:sp>
      <p:sp>
        <p:nvSpPr>
          <p:cNvPr id="7" name="ZoneTexte 6"/>
          <p:cNvSpPr txBox="1"/>
          <p:nvPr/>
        </p:nvSpPr>
        <p:spPr>
          <a:xfrm>
            <a:off x="2807919" y="3121068"/>
            <a:ext cx="3066789" cy="400110"/>
          </a:xfrm>
          <a:prstGeom prst="rect">
            <a:avLst/>
          </a:prstGeom>
          <a:noFill/>
        </p:spPr>
        <p:txBody>
          <a:bodyPr wrap="square" rtlCol="0">
            <a:spAutoFit/>
          </a:bodyPr>
          <a:lstStyle/>
          <a:p>
            <a:r>
              <a:rPr lang="fr-FR" dirty="0" smtClean="0">
                <a:solidFill>
                  <a:srgbClr val="FF0000"/>
                </a:solidFill>
              </a:rPr>
              <a:t>La méthode Delphi</a:t>
            </a:r>
            <a:endParaRPr lang="fr-FR" dirty="0">
              <a:solidFill>
                <a:srgbClr val="FF0000"/>
              </a:solidFill>
            </a:endParaRPr>
          </a:p>
        </p:txBody>
      </p:sp>
      <p:sp>
        <p:nvSpPr>
          <p:cNvPr id="8" name="ZoneTexte 7"/>
          <p:cNvSpPr txBox="1"/>
          <p:nvPr/>
        </p:nvSpPr>
        <p:spPr>
          <a:xfrm>
            <a:off x="1766170" y="3720230"/>
            <a:ext cx="3244242" cy="830997"/>
          </a:xfrm>
          <a:prstGeom prst="rect">
            <a:avLst/>
          </a:prstGeom>
          <a:noFill/>
        </p:spPr>
        <p:txBody>
          <a:bodyPr wrap="square" rtlCol="0">
            <a:spAutoFit/>
          </a:bodyPr>
          <a:lstStyle/>
          <a:p>
            <a:pPr>
              <a:buFont typeface="Wingdings" pitchFamily="2" charset="2"/>
              <a:buChar char="q"/>
            </a:pPr>
            <a:r>
              <a:rPr lang="fr-FR" sz="1600" dirty="0" smtClean="0"/>
              <a:t>Choisir un groupe de 10 à 15 experts ayant une connaissance précise sur un sujet.</a:t>
            </a:r>
            <a:endParaRPr lang="fr-FR" sz="1600" dirty="0"/>
          </a:p>
        </p:txBody>
      </p:sp>
      <p:sp>
        <p:nvSpPr>
          <p:cNvPr id="9" name="ZoneTexte 8"/>
          <p:cNvSpPr txBox="1"/>
          <p:nvPr/>
        </p:nvSpPr>
        <p:spPr>
          <a:xfrm>
            <a:off x="5348614" y="3970751"/>
            <a:ext cx="3356975" cy="584775"/>
          </a:xfrm>
          <a:prstGeom prst="rect">
            <a:avLst/>
          </a:prstGeom>
          <a:noFill/>
        </p:spPr>
        <p:txBody>
          <a:bodyPr wrap="square" rtlCol="0">
            <a:spAutoFit/>
          </a:bodyPr>
          <a:lstStyle/>
          <a:p>
            <a:pPr>
              <a:buFont typeface="Wingdings" pitchFamily="2" charset="2"/>
              <a:buChar char="q"/>
            </a:pPr>
            <a:r>
              <a:rPr lang="fr-FR" sz="1600" dirty="0" smtClean="0"/>
              <a:t>Recueillir  leurs commentaires et leurs évaluations</a:t>
            </a:r>
            <a:endParaRPr lang="fr-FR" sz="1600" dirty="0"/>
          </a:p>
        </p:txBody>
      </p:sp>
      <p:sp>
        <p:nvSpPr>
          <p:cNvPr id="10" name="ZoneTexte 9"/>
          <p:cNvSpPr txBox="1"/>
          <p:nvPr/>
        </p:nvSpPr>
        <p:spPr>
          <a:xfrm>
            <a:off x="5674291" y="5336088"/>
            <a:ext cx="2855933" cy="338554"/>
          </a:xfrm>
          <a:prstGeom prst="rect">
            <a:avLst/>
          </a:prstGeom>
          <a:noFill/>
        </p:spPr>
        <p:txBody>
          <a:bodyPr wrap="square" rtlCol="0">
            <a:spAutoFit/>
          </a:bodyPr>
          <a:lstStyle/>
          <a:p>
            <a:pPr>
              <a:buFont typeface="Wingdings" pitchFamily="2" charset="2"/>
              <a:buChar char="q"/>
            </a:pPr>
            <a:r>
              <a:rPr lang="fr-FR" sz="1600" dirty="0" smtClean="0"/>
              <a:t>On compile leur résultat</a:t>
            </a:r>
            <a:endParaRPr lang="fr-FR" sz="1600" dirty="0"/>
          </a:p>
        </p:txBody>
      </p:sp>
      <p:sp>
        <p:nvSpPr>
          <p:cNvPr id="11" name="ZoneTexte 10"/>
          <p:cNvSpPr txBox="1"/>
          <p:nvPr/>
        </p:nvSpPr>
        <p:spPr>
          <a:xfrm>
            <a:off x="2041743" y="5135671"/>
            <a:ext cx="3620022" cy="830997"/>
          </a:xfrm>
          <a:prstGeom prst="rect">
            <a:avLst/>
          </a:prstGeom>
          <a:noFill/>
        </p:spPr>
        <p:txBody>
          <a:bodyPr wrap="square" rtlCol="0">
            <a:spAutoFit/>
          </a:bodyPr>
          <a:lstStyle/>
          <a:p>
            <a:pPr>
              <a:buFont typeface="Wingdings" pitchFamily="2" charset="2"/>
              <a:buChar char="q"/>
            </a:pPr>
            <a:r>
              <a:rPr lang="fr-FR" sz="1600" dirty="0" smtClean="0"/>
              <a:t>Chaque expert à la possibilité de discuter les opinions et évaluer les autres dans l’anonymat.</a:t>
            </a:r>
            <a:endParaRPr lang="fr-FR" sz="1600" dirty="0"/>
          </a:p>
        </p:txBody>
      </p:sp>
      <p:sp>
        <p:nvSpPr>
          <p:cNvPr id="12" name="Flèche vers la droite 6"/>
          <p:cNvSpPr/>
          <p:nvPr/>
        </p:nvSpPr>
        <p:spPr bwMode="auto">
          <a:xfrm>
            <a:off x="914398" y="5222907"/>
            <a:ext cx="1139869"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5" name="Espace réservé du contenu 1"/>
          <p:cNvSpPr>
            <a:spLocks noGrp="1"/>
          </p:cNvSpPr>
          <p:nvPr>
            <p:ph idx="11"/>
          </p:nvPr>
        </p:nvSpPr>
        <p:spPr>
          <a:xfrm>
            <a:off x="150312" y="1453019"/>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a:spLocks noGrp="1"/>
          </p:cNvSpPr>
          <p:nvPr>
            <p:ph type="title"/>
          </p:nvPr>
        </p:nvSpPr>
        <p:spPr/>
        <p:txBody>
          <a:bodyPr/>
          <a:lstStyle/>
          <a:p>
            <a:r>
              <a:rPr lang="fr-FR" dirty="0" smtClean="0"/>
              <a:t>Les outils de la prise de décision</a:t>
            </a:r>
            <a:endParaRPr lang="fr-FR" dirty="0"/>
          </a:p>
        </p:txBody>
      </p:sp>
      <p:sp>
        <p:nvSpPr>
          <p:cNvPr id="9" name="ZoneTexte 8"/>
          <p:cNvSpPr txBox="1"/>
          <p:nvPr/>
        </p:nvSpPr>
        <p:spPr>
          <a:xfrm>
            <a:off x="2041744" y="1240077"/>
            <a:ext cx="4747364" cy="369332"/>
          </a:xfrm>
          <a:prstGeom prst="rect">
            <a:avLst/>
          </a:prstGeom>
          <a:noFill/>
        </p:spPr>
        <p:txBody>
          <a:bodyPr wrap="square" rtlCol="0">
            <a:spAutoFit/>
          </a:bodyPr>
          <a:lstStyle/>
          <a:p>
            <a:r>
              <a:rPr lang="fr-FR" sz="1800" dirty="0" smtClean="0">
                <a:solidFill>
                  <a:srgbClr val="FF0000"/>
                </a:solidFill>
              </a:rPr>
              <a:t>Méthode de l’arbre de décision</a:t>
            </a:r>
            <a:endParaRPr lang="fr-FR" sz="1800" dirty="0">
              <a:solidFill>
                <a:srgbClr val="FF0000"/>
              </a:solidFill>
            </a:endParaRPr>
          </a:p>
        </p:txBody>
      </p:sp>
      <p:sp>
        <p:nvSpPr>
          <p:cNvPr id="10" name="ZoneTexte 9"/>
          <p:cNvSpPr txBox="1"/>
          <p:nvPr/>
        </p:nvSpPr>
        <p:spPr>
          <a:xfrm>
            <a:off x="1741115" y="4409163"/>
            <a:ext cx="4709787" cy="369332"/>
          </a:xfrm>
          <a:prstGeom prst="rect">
            <a:avLst/>
          </a:prstGeom>
          <a:noFill/>
        </p:spPr>
        <p:txBody>
          <a:bodyPr wrap="square" rtlCol="0">
            <a:spAutoFit/>
          </a:bodyPr>
          <a:lstStyle/>
          <a:p>
            <a:r>
              <a:rPr lang="fr-FR" sz="1800" dirty="0" smtClean="0">
                <a:solidFill>
                  <a:srgbClr val="FF0000"/>
                </a:solidFill>
              </a:rPr>
              <a:t>Quantité économique à commander</a:t>
            </a:r>
            <a:endParaRPr lang="fr-FR" sz="1800" dirty="0">
              <a:solidFill>
                <a:srgbClr val="FF0000"/>
              </a:solidFill>
            </a:endParaRPr>
          </a:p>
        </p:txBody>
      </p:sp>
      <p:sp>
        <p:nvSpPr>
          <p:cNvPr id="12" name="ZoneTexte 11"/>
          <p:cNvSpPr txBox="1"/>
          <p:nvPr/>
        </p:nvSpPr>
        <p:spPr>
          <a:xfrm>
            <a:off x="5523977" y="4334005"/>
            <a:ext cx="3620023" cy="369332"/>
          </a:xfrm>
          <a:prstGeom prst="rect">
            <a:avLst/>
          </a:prstGeom>
          <a:noFill/>
        </p:spPr>
        <p:txBody>
          <a:bodyPr wrap="square" rtlCol="0">
            <a:spAutoFit/>
          </a:bodyPr>
          <a:lstStyle/>
          <a:p>
            <a:pPr algn="ctr"/>
            <a:r>
              <a:rPr lang="fr-FR" sz="1800" dirty="0" smtClean="0">
                <a:solidFill>
                  <a:srgbClr val="FF0000"/>
                </a:solidFill>
              </a:rPr>
              <a:t>Ratios financiers</a:t>
            </a:r>
            <a:endParaRPr lang="fr-FR" sz="1800" dirty="0">
              <a:solidFill>
                <a:srgbClr val="FF0000"/>
              </a:solidFill>
            </a:endParaRPr>
          </a:p>
        </p:txBody>
      </p:sp>
      <p:sp>
        <p:nvSpPr>
          <p:cNvPr id="13" name="ZoneTexte 12"/>
          <p:cNvSpPr txBox="1"/>
          <p:nvPr/>
        </p:nvSpPr>
        <p:spPr>
          <a:xfrm>
            <a:off x="6025020" y="1202499"/>
            <a:ext cx="2668044" cy="369332"/>
          </a:xfrm>
          <a:prstGeom prst="rect">
            <a:avLst/>
          </a:prstGeom>
          <a:noFill/>
        </p:spPr>
        <p:txBody>
          <a:bodyPr wrap="square" rtlCol="0">
            <a:spAutoFit/>
          </a:bodyPr>
          <a:lstStyle/>
          <a:p>
            <a:r>
              <a:rPr lang="fr-FR" sz="1800" dirty="0" smtClean="0">
                <a:solidFill>
                  <a:srgbClr val="FF0000"/>
                </a:solidFill>
              </a:rPr>
              <a:t>Prix de revient</a:t>
            </a:r>
            <a:endParaRPr lang="fr-FR" sz="1800" dirty="0">
              <a:solidFill>
                <a:srgbClr val="FF0000"/>
              </a:solidFill>
            </a:endParaRPr>
          </a:p>
        </p:txBody>
      </p:sp>
      <p:pic>
        <p:nvPicPr>
          <p:cNvPr id="2050" name="Picture 2"/>
          <p:cNvPicPr>
            <a:picLocks noChangeAspect="1" noChangeArrowheads="1"/>
          </p:cNvPicPr>
          <p:nvPr/>
        </p:nvPicPr>
        <p:blipFill>
          <a:blip r:embed="rId2" cstate="print"/>
          <a:srcRect l="22479" t="24402" r="41521" b="18173"/>
          <a:stretch>
            <a:fillRect/>
          </a:stretch>
        </p:blipFill>
        <p:spPr bwMode="auto">
          <a:xfrm>
            <a:off x="2004161" y="1903956"/>
            <a:ext cx="2679424" cy="2404139"/>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l="27041" t="36092" r="46845" b="30447"/>
          <a:stretch>
            <a:fillRect/>
          </a:stretch>
        </p:blipFill>
        <p:spPr bwMode="auto">
          <a:xfrm>
            <a:off x="2192055" y="4804747"/>
            <a:ext cx="2605413" cy="1877889"/>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l="28137" t="37470" r="47781" b="32576"/>
          <a:stretch>
            <a:fillRect/>
          </a:stretch>
        </p:blipFill>
        <p:spPr bwMode="auto">
          <a:xfrm>
            <a:off x="5223354" y="1743297"/>
            <a:ext cx="3219188" cy="2252333"/>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l="24521" t="27973" r="43753" b="24393"/>
          <a:stretch>
            <a:fillRect/>
          </a:stretch>
        </p:blipFill>
        <p:spPr bwMode="auto">
          <a:xfrm>
            <a:off x="5912285" y="4731626"/>
            <a:ext cx="2517731" cy="2126374"/>
          </a:xfrm>
          <a:prstGeom prst="rect">
            <a:avLst/>
          </a:prstGeom>
          <a:noFill/>
          <a:ln w="9525">
            <a:noFill/>
            <a:miter lim="800000"/>
            <a:headEnd/>
            <a:tailEnd/>
          </a:ln>
        </p:spPr>
      </p:pic>
      <p:sp>
        <p:nvSpPr>
          <p:cNvPr id="11" name="Flèche vers la droite 6"/>
          <p:cNvSpPr/>
          <p:nvPr/>
        </p:nvSpPr>
        <p:spPr bwMode="auto">
          <a:xfrm>
            <a:off x="751561" y="5799104"/>
            <a:ext cx="1290181"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6"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1"/>
          <p:cNvSpPr>
            <a:spLocks noGrp="1"/>
          </p:cNvSpPr>
          <p:nvPr>
            <p:ph type="title"/>
          </p:nvPr>
        </p:nvSpPr>
        <p:spPr/>
        <p:txBody>
          <a:bodyPr/>
          <a:lstStyle/>
          <a:p>
            <a:pPr eaLnBrk="1" hangingPunct="1"/>
            <a:r>
              <a:rPr lang="fr-FR" dirty="0">
                <a:latin typeface="Arial Narrow" charset="0"/>
                <a:cs typeface="Tahoma" charset="0"/>
              </a:rPr>
              <a:t>Plan</a:t>
            </a:r>
          </a:p>
        </p:txBody>
      </p:sp>
      <p:sp>
        <p:nvSpPr>
          <p:cNvPr id="16387" name="Rectangle 9"/>
          <p:cNvSpPr>
            <a:spLocks noGrp="1" noChangeArrowheads="1"/>
          </p:cNvSpPr>
          <p:nvPr>
            <p:ph idx="1"/>
          </p:nvPr>
        </p:nvSpPr>
        <p:spPr>
          <a:xfrm>
            <a:off x="300625" y="1614334"/>
            <a:ext cx="8843375" cy="3888144"/>
          </a:xfrm>
        </p:spPr>
        <p:txBody>
          <a:bodyPr/>
          <a:lstStyle/>
          <a:p>
            <a:pPr marL="514350" indent="-514350" eaLnBrk="1" hangingPunct="1">
              <a:lnSpc>
                <a:spcPct val="120000"/>
              </a:lnSpc>
              <a:buFont typeface="+mj-lt"/>
              <a:buAutoNum type="arabicPeriod"/>
            </a:pPr>
            <a:endParaRPr lang="fr-FR" sz="2000" b="1" dirty="0" smtClean="0">
              <a:latin typeface="Arial" charset="0"/>
              <a:cs typeface="Arial" charset="0"/>
            </a:endParaRPr>
          </a:p>
          <a:p>
            <a:pPr marL="514350" indent="-514350" eaLnBrk="1" hangingPunct="1">
              <a:lnSpc>
                <a:spcPct val="120000"/>
              </a:lnSpc>
              <a:buFont typeface="+mj-lt"/>
              <a:buAutoNum type="arabicPeriod"/>
            </a:pPr>
            <a:r>
              <a:rPr lang="fr-FR" b="1" dirty="0" smtClean="0">
                <a:latin typeface="Arial" charset="0"/>
                <a:cs typeface="Arial" charset="0"/>
              </a:rPr>
              <a:t>Contexte de la prise de décision</a:t>
            </a:r>
          </a:p>
          <a:p>
            <a:pPr marL="514350" indent="-514350" eaLnBrk="1" hangingPunct="1">
              <a:lnSpc>
                <a:spcPct val="120000"/>
              </a:lnSpc>
            </a:pPr>
            <a:r>
              <a:rPr lang="fr-FR" b="1" dirty="0" smtClean="0">
                <a:latin typeface="Arial" charset="0"/>
                <a:cs typeface="Arial" charset="0"/>
              </a:rPr>
              <a:t>Les modèles  de prise de décision</a:t>
            </a:r>
          </a:p>
          <a:p>
            <a:pPr marL="514350" indent="-514350" eaLnBrk="1" hangingPunct="1">
              <a:lnSpc>
                <a:spcPct val="120000"/>
              </a:lnSpc>
            </a:pPr>
            <a:r>
              <a:rPr lang="fr-FR" b="1" dirty="0" smtClean="0">
                <a:latin typeface="Arial" charset="0"/>
                <a:cs typeface="Arial" charset="0"/>
              </a:rPr>
              <a:t>La prise de décision en groupe</a:t>
            </a:r>
          </a:p>
          <a:p>
            <a:pPr marL="514350" indent="-514350" eaLnBrk="1" hangingPunct="1">
              <a:lnSpc>
                <a:spcPct val="120000"/>
              </a:lnSpc>
            </a:pPr>
            <a:r>
              <a:rPr lang="fr-FR" b="1" dirty="0" smtClean="0">
                <a:latin typeface="Arial" charset="0"/>
                <a:cs typeface="Arial" charset="0"/>
              </a:rPr>
              <a:t> Les outils de la prise de décision</a:t>
            </a:r>
          </a:p>
          <a:p>
            <a:pPr marL="514350" indent="-514350" eaLnBrk="1" hangingPunct="1">
              <a:lnSpc>
                <a:spcPct val="120000"/>
              </a:lnSpc>
              <a:buNone/>
            </a:pPr>
            <a:endParaRPr lang="fr-FR" b="1" dirty="0" smtClean="0">
              <a:latin typeface="Arial" charset="0"/>
              <a:cs typeface="Arial" charset="0"/>
            </a:endParaRPr>
          </a:p>
          <a:p>
            <a:pPr marL="514350" indent="-514350" eaLnBrk="1" hangingPunct="1">
              <a:lnSpc>
                <a:spcPct val="120000"/>
              </a:lnSpc>
              <a:buNone/>
            </a:pPr>
            <a:endParaRPr lang="fr-FR" b="1" dirty="0" smtClean="0">
              <a:latin typeface="Arial" charset="0"/>
              <a:cs typeface="Arial" charset="0"/>
            </a:endParaRPr>
          </a:p>
          <a:p>
            <a:pPr marL="514350" indent="-514350" eaLnBrk="1" hangingPunct="1">
              <a:lnSpc>
                <a:spcPct val="120000"/>
              </a:lnSpc>
              <a:buNone/>
            </a:pPr>
            <a:endParaRPr lang="fr-FR" sz="2800" b="1" dirty="0">
              <a:latin typeface="Arial" charset="0"/>
              <a:cs typeface="Arial"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outils de la prise de décision</a:t>
            </a:r>
            <a:endParaRPr lang="fr-FR" dirty="0"/>
          </a:p>
        </p:txBody>
      </p:sp>
      <p:sp>
        <p:nvSpPr>
          <p:cNvPr id="4" name="ZoneTexte 3"/>
          <p:cNvSpPr txBox="1"/>
          <p:nvPr/>
        </p:nvSpPr>
        <p:spPr>
          <a:xfrm>
            <a:off x="3144033" y="4359058"/>
            <a:ext cx="3432132" cy="369332"/>
          </a:xfrm>
          <a:prstGeom prst="rect">
            <a:avLst/>
          </a:prstGeom>
          <a:noFill/>
        </p:spPr>
        <p:txBody>
          <a:bodyPr wrap="square" rtlCol="0">
            <a:spAutoFit/>
          </a:bodyPr>
          <a:lstStyle/>
          <a:p>
            <a:r>
              <a:rPr lang="fr-FR" sz="1800" dirty="0" smtClean="0"/>
              <a:t>Méthode de simulation</a:t>
            </a:r>
            <a:endParaRPr lang="fr-FR" sz="1800" dirty="0"/>
          </a:p>
        </p:txBody>
      </p:sp>
      <p:sp>
        <p:nvSpPr>
          <p:cNvPr id="5" name="ZoneTexte 4"/>
          <p:cNvSpPr txBox="1"/>
          <p:nvPr/>
        </p:nvSpPr>
        <p:spPr>
          <a:xfrm>
            <a:off x="1916482" y="1277655"/>
            <a:ext cx="2855934" cy="369332"/>
          </a:xfrm>
          <a:prstGeom prst="rect">
            <a:avLst/>
          </a:prstGeom>
          <a:noFill/>
        </p:spPr>
        <p:txBody>
          <a:bodyPr wrap="square" rtlCol="0">
            <a:spAutoFit/>
          </a:bodyPr>
          <a:lstStyle/>
          <a:p>
            <a:r>
              <a:rPr lang="fr-FR" sz="1800" dirty="0" smtClean="0"/>
              <a:t>Programmation linéaire</a:t>
            </a:r>
            <a:endParaRPr lang="fr-FR" sz="1800" dirty="0"/>
          </a:p>
        </p:txBody>
      </p:sp>
      <p:sp>
        <p:nvSpPr>
          <p:cNvPr id="10" name="ZoneTexte 9"/>
          <p:cNvSpPr txBox="1"/>
          <p:nvPr/>
        </p:nvSpPr>
        <p:spPr>
          <a:xfrm>
            <a:off x="5887235" y="1427967"/>
            <a:ext cx="2154475" cy="369332"/>
          </a:xfrm>
          <a:prstGeom prst="rect">
            <a:avLst/>
          </a:prstGeom>
          <a:noFill/>
        </p:spPr>
        <p:txBody>
          <a:bodyPr wrap="square" rtlCol="0">
            <a:spAutoFit/>
          </a:bodyPr>
          <a:lstStyle/>
          <a:p>
            <a:r>
              <a:rPr lang="fr-FR" sz="1800" dirty="0" smtClean="0"/>
              <a:t>Jeux d’entreprise</a:t>
            </a:r>
            <a:endParaRPr lang="fr-FR" sz="1800" dirty="0"/>
          </a:p>
        </p:txBody>
      </p:sp>
      <p:pic>
        <p:nvPicPr>
          <p:cNvPr id="2050" name="Picture 2"/>
          <p:cNvPicPr>
            <a:picLocks noChangeAspect="1" noChangeArrowheads="1"/>
          </p:cNvPicPr>
          <p:nvPr/>
        </p:nvPicPr>
        <p:blipFill>
          <a:blip r:embed="rId2" cstate="print"/>
          <a:srcRect l="26704" t="32731" r="46592" b="26648"/>
          <a:stretch>
            <a:fillRect/>
          </a:stretch>
        </p:blipFill>
        <p:spPr bwMode="auto">
          <a:xfrm>
            <a:off x="2065559" y="1838524"/>
            <a:ext cx="2418759" cy="2069598"/>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l="30930" t="35945" r="50563" b="30886"/>
          <a:stretch>
            <a:fillRect/>
          </a:stretch>
        </p:blipFill>
        <p:spPr bwMode="auto">
          <a:xfrm>
            <a:off x="5724395" y="1828800"/>
            <a:ext cx="2511204" cy="2531624"/>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l="25425" t="37836" r="45233" b="32429"/>
          <a:stretch>
            <a:fillRect/>
          </a:stretch>
        </p:blipFill>
        <p:spPr bwMode="auto">
          <a:xfrm>
            <a:off x="2931091" y="4808766"/>
            <a:ext cx="4759890" cy="2049234"/>
          </a:xfrm>
          <a:prstGeom prst="rect">
            <a:avLst/>
          </a:prstGeom>
          <a:noFill/>
          <a:ln w="9525">
            <a:noFill/>
            <a:miter lim="800000"/>
            <a:headEnd/>
            <a:tailEnd/>
          </a:ln>
        </p:spPr>
      </p:pic>
      <p:sp>
        <p:nvSpPr>
          <p:cNvPr id="9" name="Flèche vers la droite 6"/>
          <p:cNvSpPr/>
          <p:nvPr/>
        </p:nvSpPr>
        <p:spPr bwMode="auto">
          <a:xfrm>
            <a:off x="751561" y="5799104"/>
            <a:ext cx="1290181"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0" y="1465545"/>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Type de décision</a:t>
            </a:r>
          </a:p>
          <a:p>
            <a:pPr lvl="1">
              <a:spcAft>
                <a:spcPts val="200"/>
              </a:spcAft>
              <a:defRPr/>
            </a:pPr>
            <a:endParaRPr lang="fr-FR" dirty="0" smtClean="0"/>
          </a:p>
          <a:p>
            <a:pPr lvl="1">
              <a:spcAft>
                <a:spcPts val="200"/>
              </a:spcAft>
              <a:defRPr/>
            </a:pPr>
            <a:r>
              <a:rPr lang="fr-FR" dirty="0" smtClean="0"/>
              <a:t>L’univers de la décision</a:t>
            </a:r>
          </a:p>
          <a:p>
            <a:pPr lvl="1">
              <a:spcAft>
                <a:spcPts val="200"/>
              </a:spcAft>
              <a:defRPr/>
            </a:pPr>
            <a:endParaRPr lang="fr-FR" dirty="0" smtClean="0"/>
          </a:p>
          <a:p>
            <a:pPr lvl="1">
              <a:spcAft>
                <a:spcPts val="200"/>
              </a:spcAft>
              <a:defRPr/>
            </a:pPr>
            <a:r>
              <a:rPr lang="fr-FR" dirty="0" smtClean="0"/>
              <a:t>Le choix de la solution</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defRPr/>
            </a:pPr>
            <a:r>
              <a:rPr lang="fr-FR" dirty="0" smtClean="0"/>
              <a:t>Modèle  politique </a:t>
            </a:r>
          </a:p>
          <a:p>
            <a:pPr lvl="1">
              <a:spcAft>
                <a:spcPts val="200"/>
              </a:spcAft>
              <a:defRPr/>
            </a:pPr>
            <a:r>
              <a:rPr lang="fr-FR" dirty="0" smtClean="0"/>
              <a:t>Modèle comportemental</a:t>
            </a:r>
          </a:p>
          <a:p>
            <a:pPr lvl="1">
              <a:spcAft>
                <a:spcPts val="200"/>
              </a:spcAft>
              <a:defRPr/>
            </a:pPr>
            <a:r>
              <a:rPr lang="fr-FR" dirty="0" smtClean="0"/>
              <a:t>Modèle rationnel</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prise de décision dans les faits</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a:t>
            </a:r>
            <a:r>
              <a:rPr lang="fr-FR" sz="1100" b="1" cap="small" dirty="0" err="1" smtClean="0">
                <a:solidFill>
                  <a:srgbClr val="C00000"/>
                </a:solidFill>
                <a:latin typeface="Arial" charset="0"/>
                <a:ea typeface="ＭＳ Ｐゴシック" charset="0"/>
                <a:cs typeface="Arial" charset="0"/>
              </a:rPr>
              <a:t>decision</a:t>
            </a: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fr-FR" sz="3200" dirty="0" smtClean="0">
                <a:latin typeface="Arial Narrow" charset="0"/>
                <a:cs typeface="Tahoma" charset="0"/>
              </a:rPr>
              <a:t>Objectif pour l’étudiant</a:t>
            </a:r>
            <a:endParaRPr lang="fr-FR" sz="3200" dirty="0"/>
          </a:p>
        </p:txBody>
      </p:sp>
      <p:sp>
        <p:nvSpPr>
          <p:cNvPr id="5" name="Rectangle 3"/>
          <p:cNvSpPr txBox="1">
            <a:spLocks noChangeArrowheads="1"/>
          </p:cNvSpPr>
          <p:nvPr/>
        </p:nvSpPr>
        <p:spPr bwMode="auto">
          <a:xfrm>
            <a:off x="413359" y="1519694"/>
            <a:ext cx="8730641"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40000"/>
              </a:spcAft>
              <a:buClrTx/>
              <a:buSzTx/>
              <a:buFontTx/>
              <a:buNone/>
              <a:tabLst/>
              <a:defRPr/>
            </a:pP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En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complétant</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ce</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chapitre</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vous</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devez</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être</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capables</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de : </a:t>
            </a:r>
            <a:endParaRPr kumimoji="0" lang="en-US" sz="2400" b="0" i="0" u="none" strike="noStrike" kern="0" cap="none" spc="0" normalizeH="0" baseline="0" noProof="0" dirty="0">
              <a:ln>
                <a:noFill/>
              </a:ln>
              <a:solidFill>
                <a:schemeClr val="hlink"/>
              </a:solidFill>
              <a:effectLst/>
              <a:uLnTx/>
              <a:uFillTx/>
              <a:latin typeface="+mn-lt"/>
              <a:ea typeface="ＭＳ Ｐゴシック" charset="0"/>
              <a:cs typeface="+mn-cs"/>
            </a:endParaRPr>
          </a:p>
        </p:txBody>
      </p:sp>
      <p:sp>
        <p:nvSpPr>
          <p:cNvPr id="6" name="ZoneTexte 5"/>
          <p:cNvSpPr txBox="1"/>
          <p:nvPr/>
        </p:nvSpPr>
        <p:spPr>
          <a:xfrm>
            <a:off x="475989" y="2480153"/>
            <a:ext cx="8104340" cy="400110"/>
          </a:xfrm>
          <a:prstGeom prst="rect">
            <a:avLst/>
          </a:prstGeom>
          <a:noFill/>
        </p:spPr>
        <p:txBody>
          <a:bodyPr wrap="square" rtlCol="0">
            <a:spAutoFit/>
          </a:bodyPr>
          <a:lstStyle/>
          <a:p>
            <a:pPr>
              <a:buFont typeface="Wingdings" pitchFamily="2" charset="2"/>
              <a:buChar char="q"/>
            </a:pPr>
            <a:r>
              <a:rPr lang="fr-FR" dirty="0" smtClean="0"/>
              <a:t>Expliquer la nature et l’importance des décisions</a:t>
            </a:r>
            <a:endParaRPr lang="fr-FR" dirty="0"/>
          </a:p>
        </p:txBody>
      </p:sp>
      <p:sp>
        <p:nvSpPr>
          <p:cNvPr id="7" name="ZoneTexte 6"/>
          <p:cNvSpPr txBox="1"/>
          <p:nvPr/>
        </p:nvSpPr>
        <p:spPr>
          <a:xfrm>
            <a:off x="488515" y="3281820"/>
            <a:ext cx="7966554" cy="400110"/>
          </a:xfrm>
          <a:prstGeom prst="rect">
            <a:avLst/>
          </a:prstGeom>
          <a:noFill/>
        </p:spPr>
        <p:txBody>
          <a:bodyPr wrap="square" rtlCol="0">
            <a:spAutoFit/>
          </a:bodyPr>
          <a:lstStyle/>
          <a:p>
            <a:pPr>
              <a:buFont typeface="Wingdings" pitchFamily="2" charset="2"/>
              <a:buChar char="q"/>
            </a:pPr>
            <a:r>
              <a:rPr lang="fr-FR" dirty="0" smtClean="0"/>
              <a:t>Décrire les phases du processus décisionnel</a:t>
            </a:r>
            <a:endParaRPr lang="fr-FR" dirty="0"/>
          </a:p>
        </p:txBody>
      </p:sp>
      <p:sp>
        <p:nvSpPr>
          <p:cNvPr id="9" name="ZoneTexte 8"/>
          <p:cNvSpPr txBox="1"/>
          <p:nvPr/>
        </p:nvSpPr>
        <p:spPr>
          <a:xfrm>
            <a:off x="363255" y="4208746"/>
            <a:ext cx="8329807" cy="400110"/>
          </a:xfrm>
          <a:prstGeom prst="rect">
            <a:avLst/>
          </a:prstGeom>
          <a:noFill/>
        </p:spPr>
        <p:txBody>
          <a:bodyPr wrap="square" rtlCol="0">
            <a:spAutoFit/>
          </a:bodyPr>
          <a:lstStyle/>
          <a:p>
            <a:pPr>
              <a:buFont typeface="Wingdings" pitchFamily="2" charset="2"/>
              <a:buChar char="q"/>
            </a:pPr>
            <a:r>
              <a:rPr lang="fr-FR" dirty="0" smtClean="0"/>
              <a:t>Désigner les différents types d’outils d’aide à la décision</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èche vers la droite 6"/>
          <p:cNvSpPr/>
          <p:nvPr/>
        </p:nvSpPr>
        <p:spPr bwMode="auto">
          <a:xfrm>
            <a:off x="200416" y="1865932"/>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7410" name="Titre 4"/>
          <p:cNvSpPr>
            <a:spLocks noGrp="1"/>
          </p:cNvSpPr>
          <p:nvPr>
            <p:ph type="title"/>
          </p:nvPr>
        </p:nvSpPr>
        <p:spPr>
          <a:xfrm>
            <a:off x="123826" y="0"/>
            <a:ext cx="9020174" cy="968375"/>
          </a:xfrm>
        </p:spPr>
        <p:txBody>
          <a:bodyPr/>
          <a:lstStyle/>
          <a:p>
            <a:pPr eaLnBrk="1" hangingPunct="1"/>
            <a:r>
              <a:rPr lang="fr-FR" dirty="0" smtClean="0">
                <a:latin typeface="Arial" charset="0"/>
                <a:cs typeface="Arial" charset="0"/>
              </a:rPr>
              <a:t>La nature de la prise de décisions</a:t>
            </a:r>
            <a:br>
              <a:rPr lang="fr-FR" dirty="0" smtClean="0">
                <a:latin typeface="Arial" charset="0"/>
                <a:cs typeface="Arial" charset="0"/>
              </a:rPr>
            </a:br>
            <a:endParaRPr lang="fr-FR" dirty="0">
              <a:latin typeface="Arial Narrow" charset="0"/>
              <a:cs typeface="Tahoma" charset="0"/>
            </a:endParaRPr>
          </a:p>
        </p:txBody>
      </p:sp>
      <p:sp>
        <p:nvSpPr>
          <p:cNvPr id="2"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
        <p:nvSpPr>
          <p:cNvPr id="18" name="ZoneTexte 17"/>
          <p:cNvSpPr txBox="1"/>
          <p:nvPr/>
        </p:nvSpPr>
        <p:spPr>
          <a:xfrm>
            <a:off x="2179528" y="1440493"/>
            <a:ext cx="5962389" cy="400110"/>
          </a:xfrm>
          <a:prstGeom prst="rect">
            <a:avLst/>
          </a:prstGeom>
          <a:noFill/>
        </p:spPr>
        <p:txBody>
          <a:bodyPr wrap="square" rtlCol="0">
            <a:spAutoFit/>
          </a:bodyPr>
          <a:lstStyle/>
          <a:p>
            <a:endParaRPr lang="fr-FR" dirty="0"/>
          </a:p>
        </p:txBody>
      </p:sp>
      <p:sp>
        <p:nvSpPr>
          <p:cNvPr id="11" name="ZoneTexte 10"/>
          <p:cNvSpPr txBox="1"/>
          <p:nvPr/>
        </p:nvSpPr>
        <p:spPr>
          <a:xfrm>
            <a:off x="1903955" y="1703539"/>
            <a:ext cx="4784944" cy="1569660"/>
          </a:xfrm>
          <a:prstGeom prst="rect">
            <a:avLst/>
          </a:prstGeom>
          <a:noFill/>
        </p:spPr>
        <p:txBody>
          <a:bodyPr wrap="square" rtlCol="0">
            <a:spAutoFit/>
          </a:bodyPr>
          <a:lstStyle/>
          <a:p>
            <a:r>
              <a:rPr lang="fr-FR" sz="1600" dirty="0" smtClean="0"/>
              <a:t>La prise de décision est un processus par lequel les gestionnaires réagissent aux situations qui se présentent dans l’environnement organisationnel en analysant diverses possibilités et en déterminant des objectifs et des plans d’action appropriés pour leur organisation.</a:t>
            </a:r>
            <a:endParaRPr lang="fr-FR" sz="1600" dirty="0"/>
          </a:p>
        </p:txBody>
      </p:sp>
      <p:sp>
        <p:nvSpPr>
          <p:cNvPr id="20" name="ZoneTexte 19"/>
          <p:cNvSpPr txBox="1"/>
          <p:nvPr/>
        </p:nvSpPr>
        <p:spPr>
          <a:xfrm>
            <a:off x="1728592" y="3883068"/>
            <a:ext cx="6876789" cy="369332"/>
          </a:xfrm>
          <a:prstGeom prst="rect">
            <a:avLst/>
          </a:prstGeom>
          <a:noFill/>
        </p:spPr>
        <p:txBody>
          <a:bodyPr wrap="square" rtlCol="0">
            <a:spAutoFit/>
          </a:bodyPr>
          <a:lstStyle/>
          <a:p>
            <a:r>
              <a:rPr lang="fr-FR" sz="1800" dirty="0" smtClean="0"/>
              <a:t>Le processus de la prise de décision comporte quatre éléments</a:t>
            </a:r>
            <a:endParaRPr lang="fr-FR" sz="1800" dirty="0"/>
          </a:p>
        </p:txBody>
      </p:sp>
      <p:sp>
        <p:nvSpPr>
          <p:cNvPr id="21" name="ZoneTexte 20"/>
          <p:cNvSpPr txBox="1"/>
          <p:nvPr/>
        </p:nvSpPr>
        <p:spPr>
          <a:xfrm>
            <a:off x="2016691" y="4271376"/>
            <a:ext cx="3883069"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La détermination de l’objectif</a:t>
            </a:r>
            <a:endParaRPr lang="fr-FR" sz="1800" dirty="0">
              <a:solidFill>
                <a:srgbClr val="FF0000"/>
              </a:solidFill>
            </a:endParaRPr>
          </a:p>
        </p:txBody>
      </p:sp>
      <p:sp>
        <p:nvSpPr>
          <p:cNvPr id="25" name="ZoneTexte 24"/>
          <p:cNvSpPr txBox="1"/>
          <p:nvPr/>
        </p:nvSpPr>
        <p:spPr>
          <a:xfrm>
            <a:off x="6551112" y="4183694"/>
            <a:ext cx="1753644"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Les options</a:t>
            </a:r>
            <a:endParaRPr lang="fr-FR" sz="1800" dirty="0">
              <a:solidFill>
                <a:srgbClr val="FF0000"/>
              </a:solidFill>
            </a:endParaRPr>
          </a:p>
        </p:txBody>
      </p:sp>
      <p:sp>
        <p:nvSpPr>
          <p:cNvPr id="26" name="ZoneTexte 25"/>
          <p:cNvSpPr txBox="1"/>
          <p:nvPr/>
        </p:nvSpPr>
        <p:spPr>
          <a:xfrm>
            <a:off x="2054268" y="5160723"/>
            <a:ext cx="3720230"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L’examen des conséquences</a:t>
            </a:r>
            <a:endParaRPr lang="fr-FR" sz="1800" dirty="0">
              <a:solidFill>
                <a:srgbClr val="FF0000"/>
              </a:solidFill>
            </a:endParaRPr>
          </a:p>
        </p:txBody>
      </p:sp>
      <p:sp>
        <p:nvSpPr>
          <p:cNvPr id="31" name="ZoneTexte 30"/>
          <p:cNvSpPr txBox="1"/>
          <p:nvPr/>
        </p:nvSpPr>
        <p:spPr>
          <a:xfrm>
            <a:off x="6601216" y="5749447"/>
            <a:ext cx="2279737"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 choix</a:t>
            </a:r>
            <a:endParaRPr lang="fr-FR" sz="1800" dirty="0">
              <a:solidFill>
                <a:srgbClr val="FF0000"/>
              </a:solidFill>
            </a:endParaRPr>
          </a:p>
        </p:txBody>
      </p:sp>
      <p:sp>
        <p:nvSpPr>
          <p:cNvPr id="33" name="ZoneTexte 32"/>
          <p:cNvSpPr txBox="1"/>
          <p:nvPr/>
        </p:nvSpPr>
        <p:spPr>
          <a:xfrm>
            <a:off x="2329839" y="4572000"/>
            <a:ext cx="4146116" cy="584775"/>
          </a:xfrm>
          <a:prstGeom prst="rect">
            <a:avLst/>
          </a:prstGeom>
          <a:noFill/>
        </p:spPr>
        <p:txBody>
          <a:bodyPr wrap="square" rtlCol="0">
            <a:spAutoFit/>
          </a:bodyPr>
          <a:lstStyle/>
          <a:p>
            <a:r>
              <a:rPr lang="fr-FR" sz="1600" dirty="0" smtClean="0"/>
              <a:t>L’acquisition d’une machine industrielle pour accroitre la productivité</a:t>
            </a:r>
            <a:endParaRPr lang="fr-FR" sz="1600" dirty="0"/>
          </a:p>
        </p:txBody>
      </p:sp>
      <p:sp>
        <p:nvSpPr>
          <p:cNvPr id="34" name="ZoneTexte 33"/>
          <p:cNvSpPr txBox="1"/>
          <p:nvPr/>
        </p:nvSpPr>
        <p:spPr>
          <a:xfrm>
            <a:off x="6288066" y="4709786"/>
            <a:ext cx="2855934" cy="584775"/>
          </a:xfrm>
          <a:prstGeom prst="rect">
            <a:avLst/>
          </a:prstGeom>
          <a:noFill/>
        </p:spPr>
        <p:txBody>
          <a:bodyPr wrap="square" rtlCol="0">
            <a:spAutoFit/>
          </a:bodyPr>
          <a:lstStyle/>
          <a:p>
            <a:r>
              <a:rPr lang="fr-FR" sz="1600" dirty="0" smtClean="0"/>
              <a:t> L’achat de la machine ou faire un crédit bail sur 10 ans  </a:t>
            </a:r>
            <a:endParaRPr lang="fr-FR" sz="1600" dirty="0"/>
          </a:p>
        </p:txBody>
      </p:sp>
      <p:sp>
        <p:nvSpPr>
          <p:cNvPr id="35" name="ZoneTexte 34"/>
          <p:cNvSpPr txBox="1"/>
          <p:nvPr/>
        </p:nvSpPr>
        <p:spPr>
          <a:xfrm>
            <a:off x="2004164" y="5561556"/>
            <a:ext cx="4574254" cy="338554"/>
          </a:xfrm>
          <a:prstGeom prst="rect">
            <a:avLst/>
          </a:prstGeom>
          <a:noFill/>
        </p:spPr>
        <p:txBody>
          <a:bodyPr wrap="square" rtlCol="0">
            <a:spAutoFit/>
          </a:bodyPr>
          <a:lstStyle/>
          <a:p>
            <a:pPr>
              <a:buFont typeface="Wingdings" pitchFamily="2" charset="2"/>
              <a:buChar char="§"/>
            </a:pPr>
            <a:r>
              <a:rPr lang="fr-FR" sz="1600" dirty="0" smtClean="0"/>
              <a:t>Option 1 coût d’acquisition 100 000$ </a:t>
            </a:r>
            <a:endParaRPr lang="fr-FR" sz="1600" dirty="0"/>
          </a:p>
        </p:txBody>
      </p:sp>
      <p:sp>
        <p:nvSpPr>
          <p:cNvPr id="36" name="ZoneTexte 35"/>
          <p:cNvSpPr txBox="1"/>
          <p:nvPr/>
        </p:nvSpPr>
        <p:spPr>
          <a:xfrm>
            <a:off x="2129425" y="6027003"/>
            <a:ext cx="4659682" cy="830997"/>
          </a:xfrm>
          <a:prstGeom prst="rect">
            <a:avLst/>
          </a:prstGeom>
          <a:noFill/>
        </p:spPr>
        <p:txBody>
          <a:bodyPr wrap="square" rtlCol="0">
            <a:spAutoFit/>
          </a:bodyPr>
          <a:lstStyle/>
          <a:p>
            <a:pPr>
              <a:buFont typeface="Wingdings" pitchFamily="2" charset="2"/>
              <a:buChar char="§"/>
            </a:pPr>
            <a:r>
              <a:rPr lang="fr-FR" sz="1600" dirty="0" smtClean="0"/>
              <a:t>Option 2 coût du crédit bail : 1000$ par mois  pendant 10 ans à un taux d’intérêt de 10% par année</a:t>
            </a:r>
            <a:endParaRPr lang="fr-FR" sz="1600" dirty="0"/>
          </a:p>
        </p:txBody>
      </p:sp>
      <p:pic>
        <p:nvPicPr>
          <p:cNvPr id="1026" name="Picture 2"/>
          <p:cNvPicPr>
            <a:picLocks noChangeAspect="1" noChangeArrowheads="1"/>
          </p:cNvPicPr>
          <p:nvPr/>
        </p:nvPicPr>
        <p:blipFill>
          <a:blip r:embed="rId3" cstate="print"/>
          <a:srcRect l="27803" t="36091" r="47690" b="31909"/>
          <a:stretch>
            <a:fillRect/>
          </a:stretch>
        </p:blipFill>
        <p:spPr bwMode="auto">
          <a:xfrm>
            <a:off x="7046330" y="1691014"/>
            <a:ext cx="2097670" cy="154070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Le profil de l’information</a:t>
            </a:r>
            <a:endParaRPr lang="fr-FR" dirty="0"/>
          </a:p>
        </p:txBody>
      </p:sp>
      <p:sp>
        <p:nvSpPr>
          <p:cNvPr id="5" name="ZoneTexte 4"/>
          <p:cNvSpPr txBox="1"/>
          <p:nvPr/>
        </p:nvSpPr>
        <p:spPr>
          <a:xfrm>
            <a:off x="2016691" y="1177447"/>
            <a:ext cx="6588690" cy="369332"/>
          </a:xfrm>
          <a:prstGeom prst="rect">
            <a:avLst/>
          </a:prstGeom>
          <a:noFill/>
        </p:spPr>
        <p:txBody>
          <a:bodyPr wrap="square" rtlCol="0">
            <a:spAutoFit/>
          </a:bodyPr>
          <a:lstStyle/>
          <a:p>
            <a:r>
              <a:rPr lang="fr-FR" sz="1800" dirty="0" smtClean="0"/>
              <a:t>Le manque d’information empêche une prise de décision</a:t>
            </a:r>
            <a:endParaRPr lang="fr-FR" sz="1800" dirty="0"/>
          </a:p>
        </p:txBody>
      </p:sp>
      <p:sp>
        <p:nvSpPr>
          <p:cNvPr id="6" name="ZoneTexte 5"/>
          <p:cNvSpPr txBox="1"/>
          <p:nvPr/>
        </p:nvSpPr>
        <p:spPr>
          <a:xfrm>
            <a:off x="2642991" y="1866378"/>
            <a:ext cx="5160723" cy="369332"/>
          </a:xfrm>
          <a:prstGeom prst="rect">
            <a:avLst/>
          </a:prstGeom>
          <a:noFill/>
        </p:spPr>
        <p:txBody>
          <a:bodyPr wrap="square" rtlCol="0">
            <a:spAutoFit/>
          </a:bodyPr>
          <a:lstStyle/>
          <a:p>
            <a:r>
              <a:rPr lang="fr-FR" sz="1800" dirty="0" smtClean="0"/>
              <a:t>Une bonne information doit être :</a:t>
            </a:r>
            <a:endParaRPr lang="fr-FR" sz="1800" dirty="0"/>
          </a:p>
        </p:txBody>
      </p:sp>
      <p:sp>
        <p:nvSpPr>
          <p:cNvPr id="7" name="ZoneTexte 6"/>
          <p:cNvSpPr txBox="1"/>
          <p:nvPr/>
        </p:nvSpPr>
        <p:spPr>
          <a:xfrm>
            <a:off x="1941533" y="2655518"/>
            <a:ext cx="2918566"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De qualité</a:t>
            </a:r>
            <a:endParaRPr lang="fr-FR" dirty="0">
              <a:solidFill>
                <a:srgbClr val="FF0000"/>
              </a:solidFill>
            </a:endParaRPr>
          </a:p>
        </p:txBody>
      </p:sp>
      <p:sp>
        <p:nvSpPr>
          <p:cNvPr id="8" name="ZoneTexte 7"/>
          <p:cNvSpPr txBox="1"/>
          <p:nvPr/>
        </p:nvSpPr>
        <p:spPr>
          <a:xfrm>
            <a:off x="6137753" y="2743200"/>
            <a:ext cx="2430051"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Ponctuelle</a:t>
            </a:r>
            <a:endParaRPr lang="fr-FR" dirty="0">
              <a:solidFill>
                <a:srgbClr val="FF0000"/>
              </a:solidFill>
            </a:endParaRPr>
          </a:p>
        </p:txBody>
      </p:sp>
      <p:sp>
        <p:nvSpPr>
          <p:cNvPr id="9" name="ZoneTexte 8"/>
          <p:cNvSpPr txBox="1"/>
          <p:nvPr/>
        </p:nvSpPr>
        <p:spPr>
          <a:xfrm>
            <a:off x="1766170" y="4546948"/>
            <a:ext cx="3244241"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Complète </a:t>
            </a:r>
            <a:endParaRPr lang="fr-FR" sz="1800" dirty="0">
              <a:solidFill>
                <a:srgbClr val="FF0000"/>
              </a:solidFill>
            </a:endParaRPr>
          </a:p>
        </p:txBody>
      </p:sp>
      <p:sp>
        <p:nvSpPr>
          <p:cNvPr id="10" name="ZoneTexte 9"/>
          <p:cNvSpPr txBox="1"/>
          <p:nvPr/>
        </p:nvSpPr>
        <p:spPr>
          <a:xfrm>
            <a:off x="5160725" y="4822522"/>
            <a:ext cx="3344449" cy="400832"/>
          </a:xfrm>
          <a:prstGeom prst="rect">
            <a:avLst/>
          </a:prstGeom>
          <a:noFill/>
        </p:spPr>
        <p:txBody>
          <a:bodyPr wrap="square" rtlCol="0">
            <a:spAutoFit/>
          </a:bodyPr>
          <a:lstStyle/>
          <a:p>
            <a:pPr>
              <a:buFont typeface="Wingdings" pitchFamily="2" charset="2"/>
              <a:buChar char="q"/>
            </a:pPr>
            <a:r>
              <a:rPr lang="fr-FR" dirty="0" smtClean="0">
                <a:solidFill>
                  <a:srgbClr val="FF0000"/>
                </a:solidFill>
              </a:rPr>
              <a:t>Pertinente</a:t>
            </a:r>
            <a:endParaRPr lang="fr-FR" dirty="0">
              <a:solidFill>
                <a:srgbClr val="FF0000"/>
              </a:solidFill>
            </a:endParaRPr>
          </a:p>
        </p:txBody>
      </p:sp>
      <p:sp>
        <p:nvSpPr>
          <p:cNvPr id="11" name="ZoneTexte 10"/>
          <p:cNvSpPr txBox="1"/>
          <p:nvPr/>
        </p:nvSpPr>
        <p:spPr>
          <a:xfrm>
            <a:off x="1866378" y="3382027"/>
            <a:ext cx="2981195" cy="830997"/>
          </a:xfrm>
          <a:prstGeom prst="rect">
            <a:avLst/>
          </a:prstGeom>
          <a:noFill/>
        </p:spPr>
        <p:txBody>
          <a:bodyPr wrap="square" rtlCol="0">
            <a:spAutoFit/>
          </a:bodyPr>
          <a:lstStyle/>
          <a:p>
            <a:r>
              <a:rPr lang="fr-FR" sz="1600" dirty="0" smtClean="0"/>
              <a:t>Pour qu’une information soit de qualité elle doit être précise et fiable.</a:t>
            </a:r>
            <a:endParaRPr lang="fr-FR" sz="1600" dirty="0"/>
          </a:p>
        </p:txBody>
      </p:sp>
      <p:sp>
        <p:nvSpPr>
          <p:cNvPr id="12" name="ZoneTexte 11"/>
          <p:cNvSpPr txBox="1"/>
          <p:nvPr/>
        </p:nvSpPr>
        <p:spPr>
          <a:xfrm>
            <a:off x="5949863" y="3419605"/>
            <a:ext cx="3194137" cy="830997"/>
          </a:xfrm>
          <a:prstGeom prst="rect">
            <a:avLst/>
          </a:prstGeom>
          <a:noFill/>
        </p:spPr>
        <p:txBody>
          <a:bodyPr wrap="square" rtlCol="0">
            <a:spAutoFit/>
          </a:bodyPr>
          <a:lstStyle/>
          <a:p>
            <a:r>
              <a:rPr lang="fr-FR" sz="1600" dirty="0" smtClean="0"/>
              <a:t>Information disponible au moment ou la décision est prise pas après.</a:t>
            </a:r>
            <a:endParaRPr lang="fr-FR" sz="1600" dirty="0"/>
          </a:p>
        </p:txBody>
      </p:sp>
      <p:sp>
        <p:nvSpPr>
          <p:cNvPr id="13" name="ZoneTexte 12"/>
          <p:cNvSpPr txBox="1"/>
          <p:nvPr/>
        </p:nvSpPr>
        <p:spPr>
          <a:xfrm>
            <a:off x="1753644" y="5423770"/>
            <a:ext cx="2780779" cy="584775"/>
          </a:xfrm>
          <a:prstGeom prst="rect">
            <a:avLst/>
          </a:prstGeom>
          <a:noFill/>
        </p:spPr>
        <p:txBody>
          <a:bodyPr wrap="square" rtlCol="0">
            <a:spAutoFit/>
          </a:bodyPr>
          <a:lstStyle/>
          <a:p>
            <a:r>
              <a:rPr lang="fr-FR" sz="1600" dirty="0" smtClean="0"/>
              <a:t>Avoir l’information à part entière et non en partie.</a:t>
            </a:r>
            <a:endParaRPr lang="fr-FR" sz="1600" dirty="0"/>
          </a:p>
        </p:txBody>
      </p:sp>
      <p:sp>
        <p:nvSpPr>
          <p:cNvPr id="14" name="ZoneTexte 13"/>
          <p:cNvSpPr txBox="1"/>
          <p:nvPr/>
        </p:nvSpPr>
        <p:spPr>
          <a:xfrm>
            <a:off x="5035464" y="5436296"/>
            <a:ext cx="2880986" cy="830997"/>
          </a:xfrm>
          <a:prstGeom prst="rect">
            <a:avLst/>
          </a:prstGeom>
          <a:noFill/>
        </p:spPr>
        <p:txBody>
          <a:bodyPr wrap="square" rtlCol="0">
            <a:spAutoFit/>
          </a:bodyPr>
          <a:lstStyle/>
          <a:p>
            <a:r>
              <a:rPr lang="fr-FR" sz="1600" dirty="0" smtClean="0"/>
              <a:t>L’information est pertinente si elle est utilisée dans un processus décisionnel.</a:t>
            </a:r>
            <a:endParaRPr lang="fr-FR" sz="1600" dirty="0"/>
          </a:p>
        </p:txBody>
      </p:sp>
      <p:sp>
        <p:nvSpPr>
          <p:cNvPr id="15" name="Flèche vers la droite 6"/>
          <p:cNvSpPr/>
          <p:nvPr/>
        </p:nvSpPr>
        <p:spPr bwMode="auto">
          <a:xfrm>
            <a:off x="212942" y="2166557"/>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8"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a:spLocks noGrp="1"/>
          </p:cNvSpPr>
          <p:nvPr>
            <p:ph type="title"/>
          </p:nvPr>
        </p:nvSpPr>
        <p:spPr/>
        <p:txBody>
          <a:bodyPr/>
          <a:lstStyle/>
          <a:p>
            <a:r>
              <a:rPr lang="fr-FR" dirty="0" smtClean="0">
                <a:latin typeface="Arial" charset="0"/>
                <a:cs typeface="Arial" charset="0"/>
              </a:rPr>
              <a:t>Le prise de décisions programmées</a:t>
            </a:r>
            <a:endParaRPr lang="fr-FR" dirty="0"/>
          </a:p>
        </p:txBody>
      </p:sp>
      <p:sp>
        <p:nvSpPr>
          <p:cNvPr id="14" name="Flèche vers la droite 6"/>
          <p:cNvSpPr/>
          <p:nvPr/>
        </p:nvSpPr>
        <p:spPr bwMode="auto">
          <a:xfrm>
            <a:off x="313150" y="2579915"/>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6" name="ZoneTexte 15"/>
          <p:cNvSpPr txBox="1"/>
          <p:nvPr/>
        </p:nvSpPr>
        <p:spPr>
          <a:xfrm>
            <a:off x="2004165" y="1340286"/>
            <a:ext cx="6601217" cy="1015663"/>
          </a:xfrm>
          <a:prstGeom prst="rect">
            <a:avLst/>
          </a:prstGeom>
          <a:noFill/>
        </p:spPr>
        <p:txBody>
          <a:bodyPr wrap="square" rtlCol="0">
            <a:spAutoFit/>
          </a:bodyPr>
          <a:lstStyle/>
          <a:p>
            <a:r>
              <a:rPr lang="fr-FR" dirty="0" smtClean="0"/>
              <a:t>Prise de décisions usuelles, presque automatiques, qui se conforment à des règles ou à des directives préétablies.</a:t>
            </a:r>
            <a:endParaRPr lang="fr-FR" dirty="0"/>
          </a:p>
        </p:txBody>
      </p:sp>
      <p:sp>
        <p:nvSpPr>
          <p:cNvPr id="17" name="ZoneTexte 16"/>
          <p:cNvSpPr txBox="1"/>
          <p:nvPr/>
        </p:nvSpPr>
        <p:spPr>
          <a:xfrm>
            <a:off x="2192055" y="3056351"/>
            <a:ext cx="3532340" cy="400110"/>
          </a:xfrm>
          <a:prstGeom prst="rect">
            <a:avLst/>
          </a:prstGeom>
          <a:noFill/>
        </p:spPr>
        <p:txBody>
          <a:bodyPr wrap="square" rtlCol="0">
            <a:spAutoFit/>
          </a:bodyPr>
          <a:lstStyle/>
          <a:p>
            <a:r>
              <a:rPr lang="fr-FR" dirty="0" smtClean="0"/>
              <a:t>Exemple</a:t>
            </a:r>
            <a:endParaRPr lang="fr-FR" dirty="0"/>
          </a:p>
        </p:txBody>
      </p:sp>
      <p:sp>
        <p:nvSpPr>
          <p:cNvPr id="18" name="ZoneTexte 17"/>
          <p:cNvSpPr txBox="1"/>
          <p:nvPr/>
        </p:nvSpPr>
        <p:spPr>
          <a:xfrm>
            <a:off x="1966585" y="4296427"/>
            <a:ext cx="6588692" cy="707886"/>
          </a:xfrm>
          <a:prstGeom prst="rect">
            <a:avLst/>
          </a:prstGeom>
          <a:noFill/>
        </p:spPr>
        <p:txBody>
          <a:bodyPr wrap="square" rtlCol="0">
            <a:spAutoFit/>
          </a:bodyPr>
          <a:lstStyle/>
          <a:p>
            <a:pPr>
              <a:buFont typeface="Wingdings" pitchFamily="2" charset="2"/>
              <a:buChar char="§"/>
            </a:pPr>
            <a:r>
              <a:rPr lang="fr-FR" dirty="0" smtClean="0"/>
              <a:t>Embaucher de nouveaux employés lorsque les heures supplémentaires de l’effectif dépassent 15%.</a:t>
            </a:r>
            <a:endParaRPr lang="fr-FR" dirty="0"/>
          </a:p>
        </p:txBody>
      </p:sp>
      <p:sp>
        <p:nvSpPr>
          <p:cNvPr id="19" name="ZoneTexte 18"/>
          <p:cNvSpPr txBox="1"/>
          <p:nvPr/>
        </p:nvSpPr>
        <p:spPr>
          <a:xfrm>
            <a:off x="2016691" y="5336088"/>
            <a:ext cx="6926893" cy="707886"/>
          </a:xfrm>
          <a:prstGeom prst="rect">
            <a:avLst/>
          </a:prstGeom>
          <a:noFill/>
        </p:spPr>
        <p:txBody>
          <a:bodyPr wrap="square" rtlCol="0">
            <a:spAutoFit/>
          </a:bodyPr>
          <a:lstStyle/>
          <a:p>
            <a:pPr>
              <a:buFont typeface="Wingdings" pitchFamily="2" charset="2"/>
              <a:buChar char="§"/>
            </a:pPr>
            <a:r>
              <a:rPr lang="fr-FR" dirty="0" smtClean="0"/>
              <a:t>Lorsque le stock de fournitures de bureau diminue à un niveau donné, le gestionnaire doit passer la commande.</a:t>
            </a:r>
            <a:endParaRPr lang="fr-FR" dirty="0"/>
          </a:p>
        </p:txBody>
      </p:sp>
      <p:sp>
        <p:nvSpPr>
          <p:cNvPr id="12"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pic>
        <p:nvPicPr>
          <p:cNvPr id="1026" name="Picture 2"/>
          <p:cNvPicPr>
            <a:picLocks noChangeAspect="1" noChangeArrowheads="1"/>
          </p:cNvPicPr>
          <p:nvPr/>
        </p:nvPicPr>
        <p:blipFill>
          <a:blip r:embed="rId2" cstate="print"/>
          <a:srcRect l="31726" t="32601" r="50479" b="27286"/>
          <a:stretch>
            <a:fillRect/>
          </a:stretch>
        </p:blipFill>
        <p:spPr bwMode="auto">
          <a:xfrm>
            <a:off x="4910203" y="2282383"/>
            <a:ext cx="2066794" cy="19217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a:spLocks noGrp="1"/>
          </p:cNvSpPr>
          <p:nvPr>
            <p:ph type="title"/>
          </p:nvPr>
        </p:nvSpPr>
        <p:spPr/>
        <p:txBody>
          <a:bodyPr/>
          <a:lstStyle/>
          <a:p>
            <a:r>
              <a:rPr lang="fr-FR" dirty="0" smtClean="0">
                <a:latin typeface="Arial" charset="0"/>
                <a:cs typeface="Arial" charset="0"/>
              </a:rPr>
              <a:t>Le prise de décisions non programmées</a:t>
            </a:r>
            <a:endParaRPr lang="fr-FR" dirty="0"/>
          </a:p>
        </p:txBody>
      </p:sp>
      <p:sp>
        <p:nvSpPr>
          <p:cNvPr id="14" name="Flèche vers la droite 6"/>
          <p:cNvSpPr/>
          <p:nvPr/>
        </p:nvSpPr>
        <p:spPr bwMode="auto">
          <a:xfrm>
            <a:off x="313150" y="2567389"/>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6" name="ZoneTexte 15"/>
          <p:cNvSpPr txBox="1"/>
          <p:nvPr/>
        </p:nvSpPr>
        <p:spPr>
          <a:xfrm>
            <a:off x="1828801" y="1240077"/>
            <a:ext cx="6601217" cy="707886"/>
          </a:xfrm>
          <a:prstGeom prst="rect">
            <a:avLst/>
          </a:prstGeom>
          <a:noFill/>
        </p:spPr>
        <p:txBody>
          <a:bodyPr wrap="square" rtlCol="0">
            <a:spAutoFit/>
          </a:bodyPr>
          <a:lstStyle/>
          <a:p>
            <a:r>
              <a:rPr lang="fr-FR" dirty="0" smtClean="0"/>
              <a:t>Prise de décisions non usuelles en réponse à l’apparition de situations inhabituelles et imprévisibles.</a:t>
            </a:r>
            <a:endParaRPr lang="fr-FR" dirty="0"/>
          </a:p>
        </p:txBody>
      </p:sp>
      <p:sp>
        <p:nvSpPr>
          <p:cNvPr id="17" name="ZoneTexte 16"/>
          <p:cNvSpPr txBox="1"/>
          <p:nvPr/>
        </p:nvSpPr>
        <p:spPr>
          <a:xfrm>
            <a:off x="2029216" y="4471792"/>
            <a:ext cx="3532340" cy="400110"/>
          </a:xfrm>
          <a:prstGeom prst="rect">
            <a:avLst/>
          </a:prstGeom>
          <a:noFill/>
        </p:spPr>
        <p:txBody>
          <a:bodyPr wrap="square" rtlCol="0">
            <a:spAutoFit/>
          </a:bodyPr>
          <a:lstStyle/>
          <a:p>
            <a:r>
              <a:rPr lang="fr-FR" dirty="0" smtClean="0"/>
              <a:t>Exemple</a:t>
            </a:r>
            <a:endParaRPr lang="fr-FR" dirty="0"/>
          </a:p>
        </p:txBody>
      </p:sp>
      <p:sp>
        <p:nvSpPr>
          <p:cNvPr id="18" name="ZoneTexte 17"/>
          <p:cNvSpPr txBox="1"/>
          <p:nvPr/>
        </p:nvSpPr>
        <p:spPr>
          <a:xfrm>
            <a:off x="1741116" y="4809994"/>
            <a:ext cx="6588692" cy="707886"/>
          </a:xfrm>
          <a:prstGeom prst="rect">
            <a:avLst/>
          </a:prstGeom>
          <a:noFill/>
        </p:spPr>
        <p:txBody>
          <a:bodyPr wrap="square" rtlCol="0">
            <a:spAutoFit/>
          </a:bodyPr>
          <a:lstStyle/>
          <a:p>
            <a:pPr>
              <a:buFont typeface="Wingdings" pitchFamily="2" charset="2"/>
              <a:buChar char="§"/>
            </a:pPr>
            <a:r>
              <a:rPr lang="fr-FR" dirty="0" smtClean="0"/>
              <a:t>Investir dans un nouveau type de technologie écologique</a:t>
            </a:r>
            <a:endParaRPr lang="fr-FR" dirty="0"/>
          </a:p>
        </p:txBody>
      </p:sp>
      <p:sp>
        <p:nvSpPr>
          <p:cNvPr id="19" name="ZoneTexte 18"/>
          <p:cNvSpPr txBox="1"/>
          <p:nvPr/>
        </p:nvSpPr>
        <p:spPr>
          <a:xfrm>
            <a:off x="1853853" y="5599134"/>
            <a:ext cx="6926893" cy="400110"/>
          </a:xfrm>
          <a:prstGeom prst="rect">
            <a:avLst/>
          </a:prstGeom>
          <a:noFill/>
        </p:spPr>
        <p:txBody>
          <a:bodyPr wrap="square" rtlCol="0">
            <a:spAutoFit/>
          </a:bodyPr>
          <a:lstStyle/>
          <a:p>
            <a:pPr>
              <a:buFont typeface="Wingdings" pitchFamily="2" charset="2"/>
              <a:buChar char="§"/>
            </a:pPr>
            <a:r>
              <a:rPr lang="fr-FR" dirty="0" smtClean="0"/>
              <a:t>Développer un nouveau type de produit</a:t>
            </a:r>
            <a:endParaRPr lang="fr-FR" dirty="0"/>
          </a:p>
        </p:txBody>
      </p:sp>
      <p:pic>
        <p:nvPicPr>
          <p:cNvPr id="9" name="Picture 2"/>
          <p:cNvPicPr>
            <a:picLocks noChangeAspect="1" noChangeArrowheads="1"/>
          </p:cNvPicPr>
          <p:nvPr/>
        </p:nvPicPr>
        <p:blipFill>
          <a:blip r:embed="rId2" cstate="print"/>
          <a:srcRect l="19014" t="22795" r="17859" b="5169"/>
          <a:stretch>
            <a:fillRect/>
          </a:stretch>
        </p:blipFill>
        <p:spPr bwMode="auto">
          <a:xfrm>
            <a:off x="4659683" y="2229632"/>
            <a:ext cx="3922359" cy="2517730"/>
          </a:xfrm>
          <a:prstGeom prst="rect">
            <a:avLst/>
          </a:prstGeom>
          <a:noFill/>
          <a:ln w="9525">
            <a:noFill/>
            <a:miter lim="800000"/>
            <a:headEnd/>
            <a:tailEnd/>
          </a:ln>
        </p:spPr>
      </p:pic>
      <p:sp>
        <p:nvSpPr>
          <p:cNvPr id="11" name="ZoneTexte 10"/>
          <p:cNvSpPr txBox="1"/>
          <p:nvPr/>
        </p:nvSpPr>
        <p:spPr>
          <a:xfrm>
            <a:off x="1893519" y="6177419"/>
            <a:ext cx="6926893" cy="400110"/>
          </a:xfrm>
          <a:prstGeom prst="rect">
            <a:avLst/>
          </a:prstGeom>
          <a:noFill/>
        </p:spPr>
        <p:txBody>
          <a:bodyPr wrap="square" rtlCol="0">
            <a:spAutoFit/>
          </a:bodyPr>
          <a:lstStyle/>
          <a:p>
            <a:pPr>
              <a:buFont typeface="Wingdings" pitchFamily="2" charset="2"/>
              <a:buChar char="§"/>
            </a:pPr>
            <a:r>
              <a:rPr lang="fr-FR" dirty="0" smtClean="0"/>
              <a:t>Gérer une crise</a:t>
            </a:r>
            <a:endParaRPr lang="fr-FR" dirty="0"/>
          </a:p>
        </p:txBody>
      </p:sp>
      <p:sp>
        <p:nvSpPr>
          <p:cNvPr id="13"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L’univers de la prise de décisions</a:t>
            </a:r>
            <a:endParaRPr lang="fr-FR" dirty="0"/>
          </a:p>
        </p:txBody>
      </p:sp>
      <p:sp>
        <p:nvSpPr>
          <p:cNvPr id="3" name="ZoneTexte 2"/>
          <p:cNvSpPr txBox="1"/>
          <p:nvPr/>
        </p:nvSpPr>
        <p:spPr>
          <a:xfrm>
            <a:off x="2154477" y="1277655"/>
            <a:ext cx="6200383"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Décision prise dans un état de certitude</a:t>
            </a:r>
            <a:endParaRPr lang="fr-FR" sz="1800" dirty="0">
              <a:solidFill>
                <a:srgbClr val="FF0000"/>
              </a:solidFill>
            </a:endParaRPr>
          </a:p>
        </p:txBody>
      </p:sp>
      <p:sp>
        <p:nvSpPr>
          <p:cNvPr id="4" name="ZoneTexte 3"/>
          <p:cNvSpPr txBox="1"/>
          <p:nvPr/>
        </p:nvSpPr>
        <p:spPr>
          <a:xfrm>
            <a:off x="1979111" y="1728592"/>
            <a:ext cx="6864264" cy="830997"/>
          </a:xfrm>
          <a:prstGeom prst="rect">
            <a:avLst/>
          </a:prstGeom>
          <a:noFill/>
        </p:spPr>
        <p:txBody>
          <a:bodyPr wrap="square" rtlCol="0">
            <a:spAutoFit/>
          </a:bodyPr>
          <a:lstStyle/>
          <a:p>
            <a:r>
              <a:rPr lang="fr-FR" sz="1600" dirty="0" smtClean="0"/>
              <a:t>Dans un univers déterminé, le gestionnaire dispose d’une information complète sur les options possibles, sur l’ensemble des faits et événements liés aux problèmes à résoudre. </a:t>
            </a:r>
            <a:endParaRPr lang="fr-FR" sz="1600" dirty="0"/>
          </a:p>
        </p:txBody>
      </p:sp>
      <p:sp>
        <p:nvSpPr>
          <p:cNvPr id="5" name="ZoneTexte 4"/>
          <p:cNvSpPr txBox="1"/>
          <p:nvPr/>
        </p:nvSpPr>
        <p:spPr>
          <a:xfrm>
            <a:off x="1841326" y="2968669"/>
            <a:ext cx="3858017"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Décision prise en état de risque</a:t>
            </a:r>
            <a:endParaRPr lang="fr-FR" sz="1800" dirty="0">
              <a:solidFill>
                <a:srgbClr val="FF0000"/>
              </a:solidFill>
            </a:endParaRPr>
          </a:p>
        </p:txBody>
      </p:sp>
      <p:sp>
        <p:nvSpPr>
          <p:cNvPr id="6" name="ZoneTexte 5"/>
          <p:cNvSpPr txBox="1"/>
          <p:nvPr/>
        </p:nvSpPr>
        <p:spPr>
          <a:xfrm>
            <a:off x="1841325" y="3620022"/>
            <a:ext cx="6713951" cy="830997"/>
          </a:xfrm>
          <a:prstGeom prst="rect">
            <a:avLst/>
          </a:prstGeom>
          <a:noFill/>
        </p:spPr>
        <p:txBody>
          <a:bodyPr wrap="square" rtlCol="0">
            <a:spAutoFit/>
          </a:bodyPr>
          <a:lstStyle/>
          <a:p>
            <a:r>
              <a:rPr lang="fr-FR" sz="1600" dirty="0" smtClean="0"/>
              <a:t>Le gestionnaire connait les options, les avantages associés et le contexte du problème, il attribut une probabilité mathématique à chaque événement.</a:t>
            </a:r>
            <a:endParaRPr lang="fr-FR" sz="1600" dirty="0"/>
          </a:p>
        </p:txBody>
      </p:sp>
      <p:sp>
        <p:nvSpPr>
          <p:cNvPr id="7" name="ZoneTexte 6"/>
          <p:cNvSpPr txBox="1"/>
          <p:nvPr/>
        </p:nvSpPr>
        <p:spPr>
          <a:xfrm>
            <a:off x="1791219" y="4559474"/>
            <a:ext cx="6976999" cy="584775"/>
          </a:xfrm>
          <a:prstGeom prst="rect">
            <a:avLst/>
          </a:prstGeom>
          <a:noFill/>
        </p:spPr>
        <p:txBody>
          <a:bodyPr wrap="square" rtlCol="0">
            <a:spAutoFit/>
          </a:bodyPr>
          <a:lstStyle/>
          <a:p>
            <a:r>
              <a:rPr lang="fr-FR" sz="1600" dirty="0" smtClean="0"/>
              <a:t>Exemple : avec le développement du journal électronique, la consommation de papier journal peut chuter de 70% dans 10 ans.</a:t>
            </a:r>
            <a:endParaRPr lang="fr-FR" sz="1600" dirty="0"/>
          </a:p>
        </p:txBody>
      </p:sp>
      <p:sp>
        <p:nvSpPr>
          <p:cNvPr id="8" name="ZoneTexte 7"/>
          <p:cNvSpPr txBox="1"/>
          <p:nvPr/>
        </p:nvSpPr>
        <p:spPr>
          <a:xfrm>
            <a:off x="1916482" y="5448822"/>
            <a:ext cx="3319397"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Décision en état d’ignorance</a:t>
            </a:r>
            <a:endParaRPr lang="fr-FR" sz="1800" dirty="0">
              <a:solidFill>
                <a:srgbClr val="FF0000"/>
              </a:solidFill>
            </a:endParaRPr>
          </a:p>
        </p:txBody>
      </p:sp>
      <p:sp>
        <p:nvSpPr>
          <p:cNvPr id="9" name="ZoneTexte 8"/>
          <p:cNvSpPr txBox="1"/>
          <p:nvPr/>
        </p:nvSpPr>
        <p:spPr>
          <a:xfrm>
            <a:off x="1728591" y="5931094"/>
            <a:ext cx="7052154" cy="584775"/>
          </a:xfrm>
          <a:prstGeom prst="rect">
            <a:avLst/>
          </a:prstGeom>
          <a:noFill/>
        </p:spPr>
        <p:txBody>
          <a:bodyPr wrap="square" rtlCol="0">
            <a:spAutoFit/>
          </a:bodyPr>
          <a:lstStyle/>
          <a:p>
            <a:r>
              <a:rPr lang="fr-FR" sz="1600" dirty="0" smtClean="0"/>
              <a:t>Dans un univers incertain, le gestionnaire ne dispose pas de renseignements qui lui permettraient de déterminer les options possibles.</a:t>
            </a:r>
            <a:endParaRPr lang="fr-FR" sz="1600" dirty="0"/>
          </a:p>
        </p:txBody>
      </p:sp>
      <p:sp>
        <p:nvSpPr>
          <p:cNvPr id="10" name="Flèche vers la droite 6"/>
          <p:cNvSpPr/>
          <p:nvPr/>
        </p:nvSpPr>
        <p:spPr bwMode="auto">
          <a:xfrm>
            <a:off x="200416" y="3156112"/>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3"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L’univers de la prise </a:t>
            </a:r>
            <a:r>
              <a:rPr lang="fr-FR" smtClean="0">
                <a:latin typeface="Arial" charset="0"/>
                <a:cs typeface="Arial" charset="0"/>
              </a:rPr>
              <a:t>de décisions</a:t>
            </a:r>
            <a:endParaRPr lang="fr-FR" dirty="0"/>
          </a:p>
        </p:txBody>
      </p:sp>
      <p:pic>
        <p:nvPicPr>
          <p:cNvPr id="2050" name="Picture 2"/>
          <p:cNvPicPr>
            <a:picLocks noChangeAspect="1" noChangeArrowheads="1"/>
          </p:cNvPicPr>
          <p:nvPr/>
        </p:nvPicPr>
        <p:blipFill>
          <a:blip r:embed="rId2" cstate="print"/>
          <a:srcRect l="14197" t="22085" r="14310" b="8357"/>
          <a:stretch>
            <a:fillRect/>
          </a:stretch>
        </p:blipFill>
        <p:spPr bwMode="auto">
          <a:xfrm>
            <a:off x="1823151" y="1979113"/>
            <a:ext cx="7320849" cy="4006565"/>
          </a:xfrm>
          <a:prstGeom prst="rect">
            <a:avLst/>
          </a:prstGeom>
          <a:noFill/>
          <a:ln w="9525">
            <a:noFill/>
            <a:miter lim="800000"/>
            <a:headEnd/>
            <a:tailEnd/>
          </a:ln>
        </p:spPr>
      </p:pic>
      <p:sp>
        <p:nvSpPr>
          <p:cNvPr id="6" name="ZoneTexte 5"/>
          <p:cNvSpPr txBox="1"/>
          <p:nvPr/>
        </p:nvSpPr>
        <p:spPr>
          <a:xfrm>
            <a:off x="3807913" y="1290181"/>
            <a:ext cx="2768252" cy="400833"/>
          </a:xfrm>
          <a:prstGeom prst="rect">
            <a:avLst/>
          </a:prstGeom>
          <a:noFill/>
        </p:spPr>
        <p:txBody>
          <a:bodyPr wrap="square" rtlCol="0">
            <a:spAutoFit/>
          </a:bodyPr>
          <a:lstStyle/>
          <a:p>
            <a:pPr algn="ctr"/>
            <a:r>
              <a:rPr lang="fr-FR" dirty="0" smtClean="0">
                <a:solidFill>
                  <a:srgbClr val="FF0000"/>
                </a:solidFill>
              </a:rPr>
              <a:t>Résumé</a:t>
            </a:r>
            <a:endParaRPr lang="fr-FR" dirty="0">
              <a:solidFill>
                <a:srgbClr val="FF0000"/>
              </a:solidFill>
            </a:endParaRPr>
          </a:p>
        </p:txBody>
      </p:sp>
      <p:sp>
        <p:nvSpPr>
          <p:cNvPr id="5" name="Flèche vers la droite 6"/>
          <p:cNvSpPr/>
          <p:nvPr/>
        </p:nvSpPr>
        <p:spPr bwMode="auto">
          <a:xfrm>
            <a:off x="263046" y="284296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9" name="Espace réservé du contenu 1"/>
          <p:cNvSpPr>
            <a:spLocks noGrp="1"/>
          </p:cNvSpPr>
          <p:nvPr>
            <p:ph idx="11"/>
          </p:nvPr>
        </p:nvSpPr>
        <p:spPr>
          <a:xfrm>
            <a:off x="0" y="1427967"/>
            <a:ext cx="1766169" cy="4697261"/>
          </a:xfrm>
        </p:spPr>
        <p:txBody>
          <a:bodyPr/>
          <a:lstStyle/>
          <a:p>
            <a:pPr lvl="0">
              <a:spcAft>
                <a:spcPts val="200"/>
              </a:spcAft>
              <a:defRPr/>
            </a:pPr>
            <a:endParaRPr lang="fr-FR" dirty="0" smtClean="0"/>
          </a:p>
          <a:p>
            <a:pPr lvl="0">
              <a:spcAft>
                <a:spcPts val="200"/>
              </a:spcAft>
              <a:defRPr/>
            </a:pPr>
            <a:r>
              <a:rPr lang="fr-FR" dirty="0" smtClean="0">
                <a:latin typeface="Arial" charset="0"/>
                <a:cs typeface="Arial" charset="0"/>
              </a:rPr>
              <a:t>CONTEXTE DE LA PRISE DE DECISION</a:t>
            </a:r>
          </a:p>
          <a:p>
            <a:pPr lvl="1">
              <a:spcAft>
                <a:spcPts val="200"/>
              </a:spcAft>
              <a:defRPr/>
            </a:pPr>
            <a:r>
              <a:rPr lang="fr-FR" dirty="0" smtClean="0"/>
              <a:t>Nature de la décision</a:t>
            </a:r>
          </a:p>
          <a:p>
            <a:pPr lvl="1">
              <a:spcAft>
                <a:spcPts val="200"/>
              </a:spcAft>
              <a:defRPr/>
            </a:pPr>
            <a:endParaRPr lang="fr-FR" dirty="0" smtClean="0"/>
          </a:p>
          <a:p>
            <a:pPr lvl="1">
              <a:spcAft>
                <a:spcPts val="200"/>
              </a:spcAft>
              <a:defRPr/>
            </a:pPr>
            <a:r>
              <a:rPr lang="fr-FR" dirty="0" smtClean="0"/>
              <a:t>Profil de l’information</a:t>
            </a:r>
          </a:p>
          <a:p>
            <a:pPr lvl="1">
              <a:spcAft>
                <a:spcPts val="200"/>
              </a:spcAft>
              <a:defRPr/>
            </a:pPr>
            <a:endParaRPr lang="fr-FR" dirty="0" smtClean="0"/>
          </a:p>
          <a:p>
            <a:pPr lvl="1">
              <a:spcAft>
                <a:spcPts val="200"/>
              </a:spcAft>
              <a:defRPr/>
            </a:pPr>
            <a:r>
              <a:rPr lang="fr-FR" dirty="0" smtClean="0"/>
              <a:t>Décisions programmées et   décisions non programmées</a:t>
            </a:r>
          </a:p>
          <a:p>
            <a:pPr lvl="1">
              <a:spcAft>
                <a:spcPts val="200"/>
              </a:spcAft>
              <a:defRPr/>
            </a:pPr>
            <a:endParaRPr lang="fr-FR" dirty="0" smtClean="0"/>
          </a:p>
          <a:p>
            <a:pPr lvl="1">
              <a:spcAft>
                <a:spcPts val="200"/>
              </a:spcAft>
              <a:defRPr/>
            </a:pPr>
            <a:r>
              <a:rPr lang="fr-FR" dirty="0" smtClean="0"/>
              <a:t>Univers de la décision</a:t>
            </a:r>
          </a:p>
          <a:p>
            <a:pPr lvl="1">
              <a:spcAft>
                <a:spcPts val="200"/>
              </a:spcAft>
              <a:defRPr/>
            </a:pPr>
            <a:endParaRPr lang="fr-FR" dirty="0" smtClean="0"/>
          </a:p>
          <a:p>
            <a:pPr lvl="1">
              <a:spcAft>
                <a:spcPts val="200"/>
              </a:spcAft>
              <a:defRPr/>
            </a:pPr>
            <a:r>
              <a:rPr lang="fr-FR" dirty="0" smtClean="0"/>
              <a:t>Rôle des partis pris dans la prise de décisions</a:t>
            </a:r>
          </a:p>
          <a:p>
            <a:pPr lvl="1">
              <a:spcAft>
                <a:spcPts val="200"/>
              </a:spcAft>
              <a:defRPr/>
            </a:pPr>
            <a:endParaRPr lang="fr-FR" dirty="0" smtClean="0"/>
          </a:p>
          <a:p>
            <a:pPr lvl="0">
              <a:spcAft>
                <a:spcPts val="200"/>
              </a:spcAft>
              <a:defRPr/>
            </a:pPr>
            <a:r>
              <a:rPr lang="fr-FR" dirty="0" smtClean="0">
                <a:latin typeface="Arial" charset="0"/>
                <a:cs typeface="Arial" charset="0"/>
              </a:rPr>
              <a:t>Les modèles de décision</a:t>
            </a:r>
            <a:endParaRPr lang="fr-FR" dirty="0" smtClean="0"/>
          </a:p>
          <a:p>
            <a:pPr lvl="1">
              <a:spcAft>
                <a:spcPts val="200"/>
              </a:spcAft>
              <a:buNone/>
              <a:defRPr/>
            </a:pPr>
            <a:r>
              <a:rPr lang="fr-FR" dirty="0" smtClean="0"/>
              <a:t> </a:t>
            </a:r>
          </a:p>
          <a:p>
            <a:pPr lvl="1">
              <a:spcAft>
                <a:spcPts val="200"/>
              </a:spcAft>
              <a:defRPr/>
            </a:pPr>
            <a:r>
              <a:rPr lang="fr-FR" dirty="0" smtClean="0"/>
              <a:t>Modèle bureaucratique</a:t>
            </a:r>
          </a:p>
          <a:p>
            <a:pPr lvl="1">
              <a:spcAft>
                <a:spcPts val="200"/>
              </a:spcAft>
              <a:defRPr/>
            </a:pPr>
            <a:r>
              <a:rPr lang="fr-FR" dirty="0" smtClean="0"/>
              <a:t>Modèle classique</a:t>
            </a:r>
          </a:p>
          <a:p>
            <a:pPr>
              <a:spcAft>
                <a:spcPts val="200"/>
              </a:spcAft>
              <a:defRPr/>
            </a:pPr>
            <a:endParaRPr lang="fr-FR" dirty="0" smtClean="0">
              <a:latin typeface="Arial" charset="0"/>
              <a:cs typeface="Arial" charset="0"/>
            </a:endParaRPr>
          </a:p>
          <a:p>
            <a:pPr>
              <a:spcAft>
                <a:spcPts val="200"/>
              </a:spcAft>
              <a:defRPr/>
            </a:pPr>
            <a:r>
              <a:rPr lang="fr-FR" dirty="0" smtClean="0">
                <a:latin typeface="Arial" charset="0"/>
                <a:cs typeface="Arial" charset="0"/>
              </a:rPr>
              <a:t>Prise de décision en groupe </a:t>
            </a:r>
          </a:p>
          <a:p>
            <a:pPr marL="93663" lvl="1" indent="-93663">
              <a:spcAft>
                <a:spcPts val="200"/>
              </a:spcAft>
              <a:buFont typeface="Wingdings" charset="0"/>
              <a:buChar char="§"/>
              <a:defRPr/>
            </a:pPr>
            <a:endParaRPr lang="fr-FR" sz="1100" b="1" cap="small" dirty="0" smtClean="0">
              <a:solidFill>
                <a:srgbClr val="C00000"/>
              </a:solidFill>
              <a:latin typeface="Arial" charset="0"/>
              <a:ea typeface="ＭＳ Ｐゴシック" charset="0"/>
              <a:cs typeface="Arial" charset="0"/>
            </a:endParaRPr>
          </a:p>
          <a:p>
            <a:pPr marL="93663" lvl="1" indent="-93663">
              <a:spcAft>
                <a:spcPts val="200"/>
              </a:spcAft>
              <a:buFont typeface="Wingdings" charset="0"/>
              <a:buChar char="§"/>
              <a:defRPr/>
            </a:pPr>
            <a:r>
              <a:rPr lang="fr-FR" sz="1100" b="1" cap="small" dirty="0" smtClean="0">
                <a:solidFill>
                  <a:srgbClr val="C00000"/>
                </a:solidFill>
                <a:latin typeface="Arial" charset="0"/>
                <a:ea typeface="ＭＳ Ｐゴシック" charset="0"/>
                <a:cs typeface="Arial" charset="0"/>
              </a:rPr>
              <a:t>Outils de prise de décision</a:t>
            </a: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990000"/>
          </a:solidFill>
          <a:prstDash val="solid"/>
          <a:round/>
          <a:headEnd type="none" w="med" len="med"/>
          <a:tailEnd type="arrow"/>
        </a:ln>
        <a:effectLst/>
      </a:spPr>
      <a:bodyPr rtlCol="0" anchor="ctr"/>
      <a:lstStyle>
        <a:defPPr algn="ctr">
          <a:defRPr/>
        </a:defPPr>
      </a:lstStyle>
    </a:spDef>
    <a:lnDef>
      <a:spPr bwMode="auto">
        <a:solidFill>
          <a:schemeClr val="accent1"/>
        </a:solidFill>
        <a:ln w="19050" cap="flat" cmpd="sng" algn="ctr">
          <a:solidFill>
            <a:srgbClr val="990000"/>
          </a:solidFill>
          <a:prstDash val="solid"/>
          <a:round/>
          <a:headEnd type="none" w="med" len="med"/>
          <a:tailEnd type="arrow"/>
        </a:ln>
        <a:effectLst/>
      </a:spPr>
      <a:body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andarddesign">
  <a:themeElements>
    <a:clrScheme name="">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990000"/>
      </a:hlink>
      <a:folHlink>
        <a:srgbClr val="990000"/>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19335</TotalTime>
  <Words>1920</Words>
  <Application>Microsoft Office PowerPoint</Application>
  <PresentationFormat>Affichage à l'écran (4:3)</PresentationFormat>
  <Paragraphs>665</Paragraphs>
  <Slides>20</Slides>
  <Notes>3</Notes>
  <HiddenSlides>0</HiddenSlides>
  <MMClips>0</MMClips>
  <ScaleCrop>false</ScaleCrop>
  <HeadingPairs>
    <vt:vector size="4" baseType="variant">
      <vt:variant>
        <vt:lpstr>Thème</vt:lpstr>
      </vt:variant>
      <vt:variant>
        <vt:i4>2</vt:i4>
      </vt:variant>
      <vt:variant>
        <vt:lpstr>Titres des diapositives</vt:lpstr>
      </vt:variant>
      <vt:variant>
        <vt:i4>20</vt:i4>
      </vt:variant>
    </vt:vector>
  </HeadingPairs>
  <TitlesOfParts>
    <vt:vector size="22" baseType="lpstr">
      <vt:lpstr>Standarddesign</vt:lpstr>
      <vt:lpstr>1_Standarddesign</vt:lpstr>
      <vt:lpstr>CHAPITRE 4 : La prise de décisions organisationnelles </vt:lpstr>
      <vt:lpstr>Plan</vt:lpstr>
      <vt:lpstr>Objectif pour l’étudiant</vt:lpstr>
      <vt:lpstr>La nature de la prise de décisions </vt:lpstr>
      <vt:lpstr>Le profil de l’information</vt:lpstr>
      <vt:lpstr>Le prise de décisions programmées</vt:lpstr>
      <vt:lpstr>Le prise de décisions non programmées</vt:lpstr>
      <vt:lpstr>L’univers de la prise de décisions</vt:lpstr>
      <vt:lpstr>L’univers de la prise de décisions</vt:lpstr>
      <vt:lpstr>Le rôles des partis pris dans la prise de décisions</vt:lpstr>
      <vt:lpstr>Les modèles de prise de décisions</vt:lpstr>
      <vt:lpstr>Les modèles de prise de décisions</vt:lpstr>
      <vt:lpstr>Les modèles de prise de décisions</vt:lpstr>
      <vt:lpstr>Modèle rationnel de prise de décision</vt:lpstr>
      <vt:lpstr>La prise de décision en groupe</vt:lpstr>
      <vt:lpstr>Les méthodes de prise de décision en groupe</vt:lpstr>
      <vt:lpstr>Les méthodes de prise de décision en groupe</vt:lpstr>
      <vt:lpstr>Les méthodes de prise de décision en groupe</vt:lpstr>
      <vt:lpstr>Les outils de la prise de décision</vt:lpstr>
      <vt:lpstr>Les outils de la prise de décision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seli</dc:creator>
  <dc:description>PresentationLoad.com</dc:description>
  <cp:lastModifiedBy>apedomeseli@yahoo.fr</cp:lastModifiedBy>
  <cp:revision>1601</cp:revision>
  <dcterms:created xsi:type="dcterms:W3CDTF">2007-11-27T23:54:21Z</dcterms:created>
  <dcterms:modified xsi:type="dcterms:W3CDTF">2019-08-20T15:04:40Z</dcterms:modified>
</cp:coreProperties>
</file>